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
  </p:notesMasterIdLst>
  <p:sldIdLst>
    <p:sldId id="257" r:id="rId2"/>
    <p:sldId id="262" r:id="rId3"/>
    <p:sldId id="263" r:id="rId4"/>
    <p:sldId id="264" r:id="rId5"/>
    <p:sldId id="266" r:id="rId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4"/>
    <p:restoredTop sz="94628"/>
  </p:normalViewPr>
  <p:slideViewPr>
    <p:cSldViewPr>
      <p:cViewPr varScale="1">
        <p:scale>
          <a:sx n="119" d="100"/>
          <a:sy n="119" d="100"/>
        </p:scale>
        <p:origin x="1248" y="192"/>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48" d="100"/>
          <a:sy n="48" d="100"/>
        </p:scale>
        <p:origin x="2684" y="5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99A32BE7-F2A6-45A8-8DD9-5A103F1E7C9D}" type="datetimeFigureOut">
              <a:rPr lang="zh-CN" altLang="en-US"/>
              <a:pPr>
                <a:defRPr/>
              </a:pPr>
              <a:t>2021/6/29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9EDAAA92-57CE-47F6-B0F8-23BCB56153E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a:extLst>
              <a:ext uri="{FF2B5EF4-FFF2-40B4-BE49-F238E27FC236}">
                <a16:creationId xmlns:a16="http://schemas.microsoft.com/office/drawing/2014/main" id="{2B45E644-93AC-4EE0-927B-07974849FB1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a:extLst>
              <a:ext uri="{FF2B5EF4-FFF2-40B4-BE49-F238E27FC236}">
                <a16:creationId xmlns:a16="http://schemas.microsoft.com/office/drawing/2014/main" id="{F37CAC1B-6ED8-4A7E-89DE-EFB567B2641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kumimoji="1" lang="en-US" altLang="zh-CN" b="1">
                <a:latin typeface="华文宋体" panose="02010600040101010101" pitchFamily="2" charset="-122"/>
                <a:ea typeface="华文宋体" panose="02010600040101010101" pitchFamily="2" charset="-122"/>
              </a:rPr>
              <a:t> ~ </a:t>
            </a:r>
            <a:endParaRPr lang="zh-CN" altLang="en-US"/>
          </a:p>
        </p:txBody>
      </p:sp>
      <p:sp>
        <p:nvSpPr>
          <p:cNvPr id="6148" name="灯片编号占位符 3">
            <a:extLst>
              <a:ext uri="{FF2B5EF4-FFF2-40B4-BE49-F238E27FC236}">
                <a16:creationId xmlns:a16="http://schemas.microsoft.com/office/drawing/2014/main" id="{E8AD6F7E-0E43-4F12-8890-37C6D2CEE91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166F7ABD-07CE-41C1-985A-B80E04689218}" type="slidenum">
              <a:rPr lang="zh-CN" altLang="en-US" smtClean="0"/>
              <a:pPr/>
              <a:t>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zh-CN" altLang="en-U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8" name="Rectangle 6"/>
              <p:cNvSpPr>
                <a:spLocks noChangeArrowheads="1"/>
              </p:cNvSpPr>
              <p:nvPr/>
            </p:nvSpPr>
            <p:spPr bwMode="auto">
              <a:xfrm>
                <a:off x="48" y="1250"/>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9" name="Rectangle 7"/>
              <p:cNvSpPr>
                <a:spLocks noChangeArrowheads="1"/>
              </p:cNvSpPr>
              <p:nvPr/>
            </p:nvSpPr>
            <p:spPr bwMode="auto">
              <a:xfrm>
                <a:off x="48" y="1393"/>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 name="Rectangle 8"/>
              <p:cNvSpPr>
                <a:spLocks noChangeArrowheads="1"/>
              </p:cNvSpPr>
              <p:nvPr/>
            </p:nvSpPr>
            <p:spPr bwMode="auto">
              <a:xfrm>
                <a:off x="48" y="1538"/>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1" name="Rectangle 9"/>
              <p:cNvSpPr>
                <a:spLocks noChangeArrowheads="1"/>
              </p:cNvSpPr>
              <p:nvPr/>
            </p:nvSpPr>
            <p:spPr bwMode="auto">
              <a:xfrm>
                <a:off x="48" y="1683"/>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2" name="Rectangle 10"/>
              <p:cNvSpPr>
                <a:spLocks noChangeArrowheads="1"/>
              </p:cNvSpPr>
              <p:nvPr/>
            </p:nvSpPr>
            <p:spPr bwMode="auto">
              <a:xfrm>
                <a:off x="48" y="1826"/>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3" name="Rectangle 11"/>
              <p:cNvSpPr>
                <a:spLocks noChangeArrowheads="1"/>
              </p:cNvSpPr>
              <p:nvPr/>
            </p:nvSpPr>
            <p:spPr bwMode="auto">
              <a:xfrm>
                <a:off x="48" y="1971"/>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4" name="Rectangle 12"/>
              <p:cNvSpPr>
                <a:spLocks noChangeArrowheads="1"/>
              </p:cNvSpPr>
              <p:nvPr/>
            </p:nvSpPr>
            <p:spPr bwMode="auto">
              <a:xfrm>
                <a:off x="48" y="2116"/>
                <a:ext cx="96" cy="94"/>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5" name="Rectangle 13"/>
              <p:cNvSpPr>
                <a:spLocks noChangeArrowheads="1"/>
              </p:cNvSpPr>
              <p:nvPr/>
            </p:nvSpPr>
            <p:spPr bwMode="auto">
              <a:xfrm>
                <a:off x="48" y="2259"/>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6" name="Rectangle 14"/>
              <p:cNvSpPr>
                <a:spLocks noChangeArrowheads="1"/>
              </p:cNvSpPr>
              <p:nvPr/>
            </p:nvSpPr>
            <p:spPr bwMode="auto">
              <a:xfrm>
                <a:off x="48" y="2404"/>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7" name="Rectangle 15"/>
              <p:cNvSpPr>
                <a:spLocks noChangeArrowheads="1"/>
              </p:cNvSpPr>
              <p:nvPr/>
            </p:nvSpPr>
            <p:spPr bwMode="auto">
              <a:xfrm>
                <a:off x="48" y="2549"/>
                <a:ext cx="96" cy="94"/>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8" name="Rectangle 16"/>
              <p:cNvSpPr>
                <a:spLocks noChangeArrowheads="1"/>
              </p:cNvSpPr>
              <p:nvPr/>
            </p:nvSpPr>
            <p:spPr bwMode="auto">
              <a:xfrm>
                <a:off x="48" y="2691"/>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9" name="Rectangle 17"/>
              <p:cNvSpPr>
                <a:spLocks noChangeArrowheads="1"/>
              </p:cNvSpPr>
              <p:nvPr/>
            </p:nvSpPr>
            <p:spPr bwMode="auto">
              <a:xfrm>
                <a:off x="48" y="2836"/>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0" name="Rectangle 18"/>
              <p:cNvSpPr>
                <a:spLocks noChangeArrowheads="1"/>
              </p:cNvSpPr>
              <p:nvPr/>
            </p:nvSpPr>
            <p:spPr bwMode="auto">
              <a:xfrm>
                <a:off x="48" y="2979"/>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1" name="Rectangle 19"/>
              <p:cNvSpPr>
                <a:spLocks noChangeArrowheads="1"/>
              </p:cNvSpPr>
              <p:nvPr/>
            </p:nvSpPr>
            <p:spPr bwMode="auto">
              <a:xfrm>
                <a:off x="48" y="3124"/>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2" name="Rectangle 20"/>
              <p:cNvSpPr>
                <a:spLocks noChangeArrowheads="1"/>
              </p:cNvSpPr>
              <p:nvPr/>
            </p:nvSpPr>
            <p:spPr bwMode="auto">
              <a:xfrm>
                <a:off x="48" y="3269"/>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3" name="Rectangle 21"/>
              <p:cNvSpPr>
                <a:spLocks noChangeArrowheads="1"/>
              </p:cNvSpPr>
              <p:nvPr/>
            </p:nvSpPr>
            <p:spPr bwMode="auto">
              <a:xfrm>
                <a:off x="48" y="3412"/>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4" name="Rectangle 22"/>
              <p:cNvSpPr>
                <a:spLocks noChangeArrowheads="1"/>
              </p:cNvSpPr>
              <p:nvPr/>
            </p:nvSpPr>
            <p:spPr bwMode="auto">
              <a:xfrm>
                <a:off x="48" y="3557"/>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5" name="Rectangle 23"/>
              <p:cNvSpPr>
                <a:spLocks noChangeArrowheads="1"/>
              </p:cNvSpPr>
              <p:nvPr/>
            </p:nvSpPr>
            <p:spPr bwMode="auto">
              <a:xfrm>
                <a:off x="48" y="3702"/>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6" name="Rectangle 24"/>
              <p:cNvSpPr>
                <a:spLocks noChangeArrowheads="1"/>
              </p:cNvSpPr>
              <p:nvPr/>
            </p:nvSpPr>
            <p:spPr bwMode="auto">
              <a:xfrm>
                <a:off x="48" y="3845"/>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7" name="Rectangle 25"/>
              <p:cNvSpPr>
                <a:spLocks noChangeArrowheads="1"/>
              </p:cNvSpPr>
              <p:nvPr/>
            </p:nvSpPr>
            <p:spPr bwMode="auto">
              <a:xfrm>
                <a:off x="48" y="3990"/>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8" name="Rectangle 26"/>
              <p:cNvSpPr>
                <a:spLocks noChangeArrowheads="1"/>
              </p:cNvSpPr>
              <p:nvPr/>
            </p:nvSpPr>
            <p:spPr bwMode="auto">
              <a:xfrm>
                <a:off x="48" y="4134"/>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9" name="Rectangle 27"/>
              <p:cNvSpPr>
                <a:spLocks noChangeArrowheads="1"/>
              </p:cNvSpPr>
              <p:nvPr/>
            </p:nvSpPr>
            <p:spPr bwMode="auto">
              <a:xfrm>
                <a:off x="48" y="103"/>
                <a:ext cx="96" cy="94"/>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0" name="Rectangle 28"/>
              <p:cNvSpPr>
                <a:spLocks noChangeArrowheads="1"/>
              </p:cNvSpPr>
              <p:nvPr/>
            </p:nvSpPr>
            <p:spPr bwMode="auto">
              <a:xfrm>
                <a:off x="48" y="246"/>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1" name="Rectangle 29"/>
              <p:cNvSpPr>
                <a:spLocks noChangeArrowheads="1"/>
              </p:cNvSpPr>
              <p:nvPr/>
            </p:nvSpPr>
            <p:spPr bwMode="auto">
              <a:xfrm>
                <a:off x="48" y="391"/>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2" name="Rectangle 30"/>
              <p:cNvSpPr>
                <a:spLocks noChangeArrowheads="1"/>
              </p:cNvSpPr>
              <p:nvPr/>
            </p:nvSpPr>
            <p:spPr bwMode="auto">
              <a:xfrm>
                <a:off x="48" y="535"/>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3" name="Rectangle 31"/>
              <p:cNvSpPr>
                <a:spLocks noChangeArrowheads="1"/>
              </p:cNvSpPr>
              <p:nvPr/>
            </p:nvSpPr>
            <p:spPr bwMode="auto">
              <a:xfrm>
                <a:off x="48" y="678"/>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4" name="Rectangle 32"/>
              <p:cNvSpPr>
                <a:spLocks noChangeArrowheads="1"/>
              </p:cNvSpPr>
              <p:nvPr/>
            </p:nvSpPr>
            <p:spPr bwMode="auto">
              <a:xfrm>
                <a:off x="48" y="823"/>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5" name="Rectangle 33"/>
              <p:cNvSpPr>
                <a:spLocks noChangeArrowheads="1"/>
              </p:cNvSpPr>
              <p:nvPr/>
            </p:nvSpPr>
            <p:spPr bwMode="auto">
              <a:xfrm>
                <a:off x="48" y="968"/>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grpSp>
      </p:grpSp>
      <p:sp>
        <p:nvSpPr>
          <p:cNvPr id="4130" name="Rectangle 34"/>
          <p:cNvSpPr>
            <a:spLocks noGrp="1" noChangeArrowheads="1"/>
          </p:cNvSpPr>
          <p:nvPr>
            <p:ph type="ctrTitle" sz="quarter"/>
          </p:nvPr>
        </p:nvSpPr>
        <p:spPr bwMode="auto">
          <a:xfrm>
            <a:off x="1143000" y="2286000"/>
            <a:ext cx="7772400" cy="1143000"/>
          </a:xfrm>
          <a:prstGeom prst="rect">
            <a:avLst/>
          </a:prstGeom>
          <a:noFill/>
          <a:ln>
            <a:miter lim="800000"/>
            <a:headEnd/>
            <a:tailEnd/>
          </a:ln>
        </p:spPr>
        <p:txBody>
          <a:bodyPr vert="horz" wrap="square" lIns="92075" tIns="46038" rIns="92075" bIns="46038" numCol="1" anchor="ctr" anchorCtr="0" compatLnSpc="1">
            <a:prstTxWarp prst="textNoShape">
              <a:avLst/>
            </a:prstTxWarp>
          </a:bodyPr>
          <a:lstStyle>
            <a:lvl1pPr algn="ctr">
              <a:defRPr>
                <a:solidFill>
                  <a:srgbClr val="00FFFF"/>
                </a:solidFill>
              </a:defRPr>
            </a:lvl1pPr>
          </a:lstStyle>
          <a:p>
            <a:r>
              <a:rPr lang="zh-CN" altLang="en-US"/>
              <a:t>单击此处编辑母版标题样式</a:t>
            </a:r>
          </a:p>
        </p:txBody>
      </p:sp>
      <p:sp>
        <p:nvSpPr>
          <p:cNvPr id="4131" name="Rectangle 35"/>
          <p:cNvSpPr>
            <a:spLocks noGrp="1" noChangeArrowheads="1"/>
          </p:cNvSpPr>
          <p:nvPr>
            <p:ph type="subTitle" sz="quarter" idx="1"/>
          </p:nvPr>
        </p:nvSpPr>
        <p:spPr bwMode="auto">
          <a:xfrm>
            <a:off x="1828800" y="3886200"/>
            <a:ext cx="6400800" cy="1752600"/>
          </a:xfrm>
          <a:prstGeom prst="rect">
            <a:avLst/>
          </a:prstGeom>
          <a:noFill/>
          <a:ln>
            <a:miter lim="800000"/>
            <a:headEnd/>
            <a:tailEnd/>
          </a:ln>
        </p:spPr>
        <p:txBody>
          <a:bodyPr vert="horz" wrap="square" lIns="92075" tIns="46038" rIns="92075" bIns="46038" numCol="1" anchor="t" anchorCtr="0" compatLnSpc="1">
            <a:prstTxWarp prst="textNoShape">
              <a:avLst/>
            </a:prstTxWarp>
          </a:bodyPr>
          <a:lstStyle>
            <a:lvl1pPr marL="0" indent="0" algn="ctr">
              <a:buFont typeface="Wingdings" pitchFamily="2" charset="2"/>
              <a:buNone/>
              <a:defRPr>
                <a:solidFill>
                  <a:srgbClr val="FFFFFF"/>
                </a:solidFill>
              </a:defRPr>
            </a:lvl1pPr>
          </a:lstStyle>
          <a:p>
            <a:r>
              <a:rPr lang="zh-CN" altLang="en-US"/>
              <a:t>单击此处编辑母版副标题样式</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defRPr sz="1400">
                <a:solidFill>
                  <a:srgbClr val="FFFFFF"/>
                </a:solidFill>
                <a:latin typeface="+mn-lt"/>
              </a:defRPr>
            </a:lvl1pPr>
          </a:lstStyle>
          <a:p>
            <a:pPr>
              <a:defRPr/>
            </a:pPr>
            <a:endParaRPr lang="en-US" altLang="zh-CN"/>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defRPr sz="1400">
                <a:solidFill>
                  <a:srgbClr val="FFFFFF"/>
                </a:solidFill>
                <a:latin typeface="+mn-lt"/>
              </a:defRPr>
            </a:lvl1pPr>
          </a:lstStyle>
          <a:p>
            <a:pPr>
              <a:defRPr/>
            </a:pPr>
            <a:endParaRPr lang="en-US" altLang="zh-CN"/>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defRPr sz="1400">
                <a:solidFill>
                  <a:srgbClr val="FFFFFF"/>
                </a:solidFill>
                <a:latin typeface="+mn-lt"/>
              </a:defRPr>
            </a:lvl1pPr>
          </a:lstStyle>
          <a:p>
            <a:pPr>
              <a:defRPr/>
            </a:pPr>
            <a:fld id="{923EF207-625F-4208-BE88-96098F771975}"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576" y="332656"/>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755576" y="1700808"/>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685800" cy="6854825"/>
            <a:chOff x="0" y="0"/>
            <a:chExt cx="684" cy="4318"/>
          </a:xfrm>
        </p:grpSpPr>
        <p:sp>
          <p:nvSpPr>
            <p:cNvPr id="307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zh-CN" altLang="en-US"/>
            </a:p>
          </p:txBody>
        </p:sp>
        <p:grpSp>
          <p:nvGrpSpPr>
            <p:cNvPr id="1064" name="Group 4"/>
            <p:cNvGrpSpPr>
              <a:grpSpLocks/>
            </p:cNvGrpSpPr>
            <p:nvPr/>
          </p:nvGrpSpPr>
          <p:grpSpPr bwMode="auto">
            <a:xfrm>
              <a:off x="48" y="102"/>
              <a:ext cx="96" cy="4128"/>
              <a:chOff x="48" y="102"/>
              <a:chExt cx="96" cy="4128"/>
            </a:xfrm>
          </p:grpSpPr>
          <p:sp>
            <p:nvSpPr>
              <p:cNvPr id="1065" name="Rectangle 5"/>
              <p:cNvSpPr>
                <a:spLocks noChangeArrowheads="1"/>
              </p:cNvSpPr>
              <p:nvPr/>
            </p:nvSpPr>
            <p:spPr bwMode="auto">
              <a:xfrm>
                <a:off x="48" y="1105"/>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6" name="Rectangle 6"/>
              <p:cNvSpPr>
                <a:spLocks noChangeArrowheads="1"/>
              </p:cNvSpPr>
              <p:nvPr/>
            </p:nvSpPr>
            <p:spPr bwMode="auto">
              <a:xfrm>
                <a:off x="48" y="125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7" name="Rectangle 7"/>
              <p:cNvSpPr>
                <a:spLocks noChangeArrowheads="1"/>
              </p:cNvSpPr>
              <p:nvPr/>
            </p:nvSpPr>
            <p:spPr bwMode="auto">
              <a:xfrm>
                <a:off x="48" y="139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8" name="Rectangle 8"/>
              <p:cNvSpPr>
                <a:spLocks noChangeArrowheads="1"/>
              </p:cNvSpPr>
              <p:nvPr/>
            </p:nvSpPr>
            <p:spPr bwMode="auto">
              <a:xfrm>
                <a:off x="48" y="1538"/>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9" name="Rectangle 9"/>
              <p:cNvSpPr>
                <a:spLocks noChangeArrowheads="1"/>
              </p:cNvSpPr>
              <p:nvPr/>
            </p:nvSpPr>
            <p:spPr bwMode="auto">
              <a:xfrm>
                <a:off x="48" y="1683"/>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0" name="Rectangle 10"/>
              <p:cNvSpPr>
                <a:spLocks noChangeArrowheads="1"/>
              </p:cNvSpPr>
              <p:nvPr/>
            </p:nvSpPr>
            <p:spPr bwMode="auto">
              <a:xfrm>
                <a:off x="48" y="1826"/>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1" name="Rectangle 11"/>
              <p:cNvSpPr>
                <a:spLocks noChangeArrowheads="1"/>
              </p:cNvSpPr>
              <p:nvPr/>
            </p:nvSpPr>
            <p:spPr bwMode="auto">
              <a:xfrm>
                <a:off x="48" y="1971"/>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2" name="Rectangle 12"/>
              <p:cNvSpPr>
                <a:spLocks noChangeArrowheads="1"/>
              </p:cNvSpPr>
              <p:nvPr/>
            </p:nvSpPr>
            <p:spPr bwMode="auto">
              <a:xfrm>
                <a:off x="48" y="2115"/>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3" name="Rectangle 13"/>
              <p:cNvSpPr>
                <a:spLocks noChangeArrowheads="1"/>
              </p:cNvSpPr>
              <p:nvPr/>
            </p:nvSpPr>
            <p:spPr bwMode="auto">
              <a:xfrm>
                <a:off x="48" y="2259"/>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4" name="Rectangle 14"/>
              <p:cNvSpPr>
                <a:spLocks noChangeArrowheads="1"/>
              </p:cNvSpPr>
              <p:nvPr/>
            </p:nvSpPr>
            <p:spPr bwMode="auto">
              <a:xfrm>
                <a:off x="48" y="240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5" name="Rectangle 15"/>
              <p:cNvSpPr>
                <a:spLocks noChangeArrowheads="1"/>
              </p:cNvSpPr>
              <p:nvPr/>
            </p:nvSpPr>
            <p:spPr bwMode="auto">
              <a:xfrm>
                <a:off x="48" y="2548"/>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6" name="Rectangle 16"/>
              <p:cNvSpPr>
                <a:spLocks noChangeArrowheads="1"/>
              </p:cNvSpPr>
              <p:nvPr/>
            </p:nvSpPr>
            <p:spPr bwMode="auto">
              <a:xfrm>
                <a:off x="48" y="2692"/>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7" name="Rectangle 17"/>
              <p:cNvSpPr>
                <a:spLocks noChangeArrowheads="1"/>
              </p:cNvSpPr>
              <p:nvPr/>
            </p:nvSpPr>
            <p:spPr bwMode="auto">
              <a:xfrm>
                <a:off x="48" y="2836"/>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8" name="Rectangle 18"/>
              <p:cNvSpPr>
                <a:spLocks noChangeArrowheads="1"/>
              </p:cNvSpPr>
              <p:nvPr/>
            </p:nvSpPr>
            <p:spPr bwMode="auto">
              <a:xfrm>
                <a:off x="48" y="298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9" name="Rectangle 19"/>
              <p:cNvSpPr>
                <a:spLocks noChangeArrowheads="1"/>
              </p:cNvSpPr>
              <p:nvPr/>
            </p:nvSpPr>
            <p:spPr bwMode="auto">
              <a:xfrm>
                <a:off x="48" y="3124"/>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0" name="Rectangle 20"/>
              <p:cNvSpPr>
                <a:spLocks noChangeArrowheads="1"/>
              </p:cNvSpPr>
              <p:nvPr/>
            </p:nvSpPr>
            <p:spPr bwMode="auto">
              <a:xfrm>
                <a:off x="48" y="3269"/>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1" name="Rectangle 21"/>
              <p:cNvSpPr>
                <a:spLocks noChangeArrowheads="1"/>
              </p:cNvSpPr>
              <p:nvPr/>
            </p:nvSpPr>
            <p:spPr bwMode="auto">
              <a:xfrm>
                <a:off x="48" y="3412"/>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2" name="Rectangle 22"/>
              <p:cNvSpPr>
                <a:spLocks noChangeArrowheads="1"/>
              </p:cNvSpPr>
              <p:nvPr/>
            </p:nvSpPr>
            <p:spPr bwMode="auto">
              <a:xfrm>
                <a:off x="48" y="3557"/>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3" name="Rectangle 23"/>
              <p:cNvSpPr>
                <a:spLocks noChangeArrowheads="1"/>
              </p:cNvSpPr>
              <p:nvPr/>
            </p:nvSpPr>
            <p:spPr bwMode="auto">
              <a:xfrm>
                <a:off x="48" y="3702"/>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4" name="Rectangle 24"/>
              <p:cNvSpPr>
                <a:spLocks noChangeArrowheads="1"/>
              </p:cNvSpPr>
              <p:nvPr/>
            </p:nvSpPr>
            <p:spPr bwMode="auto">
              <a:xfrm>
                <a:off x="48" y="3845"/>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5" name="Rectangle 25"/>
              <p:cNvSpPr>
                <a:spLocks noChangeArrowheads="1"/>
              </p:cNvSpPr>
              <p:nvPr/>
            </p:nvSpPr>
            <p:spPr bwMode="auto">
              <a:xfrm>
                <a:off x="48" y="399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6" name="Rectangle 26"/>
              <p:cNvSpPr>
                <a:spLocks noChangeArrowheads="1"/>
              </p:cNvSpPr>
              <p:nvPr/>
            </p:nvSpPr>
            <p:spPr bwMode="auto">
              <a:xfrm>
                <a:off x="48" y="413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7" name="Rectangle 27"/>
              <p:cNvSpPr>
                <a:spLocks noChangeArrowheads="1"/>
              </p:cNvSpPr>
              <p:nvPr/>
            </p:nvSpPr>
            <p:spPr bwMode="auto">
              <a:xfrm>
                <a:off x="48" y="102"/>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8" name="Rectangle 28"/>
              <p:cNvSpPr>
                <a:spLocks noChangeArrowheads="1"/>
              </p:cNvSpPr>
              <p:nvPr/>
            </p:nvSpPr>
            <p:spPr bwMode="auto">
              <a:xfrm>
                <a:off x="48" y="246"/>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9" name="Rectangle 29"/>
              <p:cNvSpPr>
                <a:spLocks noChangeArrowheads="1"/>
              </p:cNvSpPr>
              <p:nvPr/>
            </p:nvSpPr>
            <p:spPr bwMode="auto">
              <a:xfrm>
                <a:off x="48" y="391"/>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90" name="Rectangle 30"/>
              <p:cNvSpPr>
                <a:spLocks noChangeArrowheads="1"/>
              </p:cNvSpPr>
              <p:nvPr/>
            </p:nvSpPr>
            <p:spPr bwMode="auto">
              <a:xfrm>
                <a:off x="48" y="535"/>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91" name="Rectangle 31"/>
              <p:cNvSpPr>
                <a:spLocks noChangeArrowheads="1"/>
              </p:cNvSpPr>
              <p:nvPr/>
            </p:nvSpPr>
            <p:spPr bwMode="auto">
              <a:xfrm>
                <a:off x="48" y="679"/>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92" name="Rectangle 32"/>
              <p:cNvSpPr>
                <a:spLocks noChangeArrowheads="1"/>
              </p:cNvSpPr>
              <p:nvPr/>
            </p:nvSpPr>
            <p:spPr bwMode="auto">
              <a:xfrm>
                <a:off x="48" y="82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93" name="Rectangle 33"/>
              <p:cNvSpPr>
                <a:spLocks noChangeArrowheads="1"/>
              </p:cNvSpPr>
              <p:nvPr/>
            </p:nvSpPr>
            <p:spPr bwMode="auto">
              <a:xfrm>
                <a:off x="48" y="968"/>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grpSp>
      </p:grpSp>
      <p:grpSp>
        <p:nvGrpSpPr>
          <p:cNvPr id="1027" name="Group 34"/>
          <p:cNvGrpSpPr>
            <a:grpSpLocks/>
          </p:cNvGrpSpPr>
          <p:nvPr/>
        </p:nvGrpSpPr>
        <p:grpSpPr bwMode="auto">
          <a:xfrm>
            <a:off x="0" y="0"/>
            <a:ext cx="685800" cy="6854825"/>
            <a:chOff x="0" y="0"/>
            <a:chExt cx="684" cy="4318"/>
          </a:xfrm>
        </p:grpSpPr>
        <p:sp>
          <p:nvSpPr>
            <p:cNvPr id="3107" name="Rectangle 35"/>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zh-CN" altLang="en-US"/>
            </a:p>
          </p:txBody>
        </p:sp>
        <p:grpSp>
          <p:nvGrpSpPr>
            <p:cNvPr id="1033" name="Group 36"/>
            <p:cNvGrpSpPr>
              <a:grpSpLocks/>
            </p:cNvGrpSpPr>
            <p:nvPr/>
          </p:nvGrpSpPr>
          <p:grpSpPr bwMode="auto">
            <a:xfrm>
              <a:off x="48" y="102"/>
              <a:ext cx="96" cy="4128"/>
              <a:chOff x="48" y="102"/>
              <a:chExt cx="96" cy="4128"/>
            </a:xfrm>
          </p:grpSpPr>
          <p:sp>
            <p:nvSpPr>
              <p:cNvPr id="1034" name="Rectangle 37"/>
              <p:cNvSpPr>
                <a:spLocks noChangeArrowheads="1"/>
              </p:cNvSpPr>
              <p:nvPr/>
            </p:nvSpPr>
            <p:spPr bwMode="auto">
              <a:xfrm>
                <a:off x="48" y="1105"/>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35" name="Rectangle 38"/>
              <p:cNvSpPr>
                <a:spLocks noChangeArrowheads="1"/>
              </p:cNvSpPr>
              <p:nvPr/>
            </p:nvSpPr>
            <p:spPr bwMode="auto">
              <a:xfrm>
                <a:off x="48" y="125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36" name="Rectangle 39"/>
              <p:cNvSpPr>
                <a:spLocks noChangeArrowheads="1"/>
              </p:cNvSpPr>
              <p:nvPr/>
            </p:nvSpPr>
            <p:spPr bwMode="auto">
              <a:xfrm>
                <a:off x="48" y="139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37" name="Rectangle 40"/>
              <p:cNvSpPr>
                <a:spLocks noChangeArrowheads="1"/>
              </p:cNvSpPr>
              <p:nvPr/>
            </p:nvSpPr>
            <p:spPr bwMode="auto">
              <a:xfrm>
                <a:off x="48" y="1538"/>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38" name="Rectangle 41"/>
              <p:cNvSpPr>
                <a:spLocks noChangeArrowheads="1"/>
              </p:cNvSpPr>
              <p:nvPr/>
            </p:nvSpPr>
            <p:spPr bwMode="auto">
              <a:xfrm>
                <a:off x="48" y="1683"/>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39" name="Rectangle 42"/>
              <p:cNvSpPr>
                <a:spLocks noChangeArrowheads="1"/>
              </p:cNvSpPr>
              <p:nvPr/>
            </p:nvSpPr>
            <p:spPr bwMode="auto">
              <a:xfrm>
                <a:off x="48" y="1826"/>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0" name="Rectangle 43"/>
              <p:cNvSpPr>
                <a:spLocks noChangeArrowheads="1"/>
              </p:cNvSpPr>
              <p:nvPr/>
            </p:nvSpPr>
            <p:spPr bwMode="auto">
              <a:xfrm>
                <a:off x="48" y="1971"/>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1" name="Rectangle 44"/>
              <p:cNvSpPr>
                <a:spLocks noChangeArrowheads="1"/>
              </p:cNvSpPr>
              <p:nvPr/>
            </p:nvSpPr>
            <p:spPr bwMode="auto">
              <a:xfrm>
                <a:off x="48" y="2115"/>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2" name="Rectangle 45"/>
              <p:cNvSpPr>
                <a:spLocks noChangeArrowheads="1"/>
              </p:cNvSpPr>
              <p:nvPr/>
            </p:nvSpPr>
            <p:spPr bwMode="auto">
              <a:xfrm>
                <a:off x="48" y="2259"/>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3" name="Rectangle 46"/>
              <p:cNvSpPr>
                <a:spLocks noChangeArrowheads="1"/>
              </p:cNvSpPr>
              <p:nvPr/>
            </p:nvSpPr>
            <p:spPr bwMode="auto">
              <a:xfrm>
                <a:off x="48" y="240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4" name="Rectangle 47"/>
              <p:cNvSpPr>
                <a:spLocks noChangeArrowheads="1"/>
              </p:cNvSpPr>
              <p:nvPr/>
            </p:nvSpPr>
            <p:spPr bwMode="auto">
              <a:xfrm>
                <a:off x="48" y="2548"/>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5" name="Rectangle 48"/>
              <p:cNvSpPr>
                <a:spLocks noChangeArrowheads="1"/>
              </p:cNvSpPr>
              <p:nvPr/>
            </p:nvSpPr>
            <p:spPr bwMode="auto">
              <a:xfrm>
                <a:off x="48" y="2692"/>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6" name="Rectangle 49"/>
              <p:cNvSpPr>
                <a:spLocks noChangeArrowheads="1"/>
              </p:cNvSpPr>
              <p:nvPr/>
            </p:nvSpPr>
            <p:spPr bwMode="auto">
              <a:xfrm>
                <a:off x="48" y="2836"/>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7" name="Rectangle 50"/>
              <p:cNvSpPr>
                <a:spLocks noChangeArrowheads="1"/>
              </p:cNvSpPr>
              <p:nvPr/>
            </p:nvSpPr>
            <p:spPr bwMode="auto">
              <a:xfrm>
                <a:off x="48" y="298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8" name="Rectangle 51"/>
              <p:cNvSpPr>
                <a:spLocks noChangeArrowheads="1"/>
              </p:cNvSpPr>
              <p:nvPr/>
            </p:nvSpPr>
            <p:spPr bwMode="auto">
              <a:xfrm>
                <a:off x="48" y="3124"/>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9" name="Rectangle 52"/>
              <p:cNvSpPr>
                <a:spLocks noChangeArrowheads="1"/>
              </p:cNvSpPr>
              <p:nvPr/>
            </p:nvSpPr>
            <p:spPr bwMode="auto">
              <a:xfrm>
                <a:off x="48" y="3269"/>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0" name="Rectangle 53"/>
              <p:cNvSpPr>
                <a:spLocks noChangeArrowheads="1"/>
              </p:cNvSpPr>
              <p:nvPr/>
            </p:nvSpPr>
            <p:spPr bwMode="auto">
              <a:xfrm>
                <a:off x="48" y="3412"/>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1" name="Rectangle 54"/>
              <p:cNvSpPr>
                <a:spLocks noChangeArrowheads="1"/>
              </p:cNvSpPr>
              <p:nvPr/>
            </p:nvSpPr>
            <p:spPr bwMode="auto">
              <a:xfrm>
                <a:off x="48" y="3557"/>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2" name="Rectangle 55"/>
              <p:cNvSpPr>
                <a:spLocks noChangeArrowheads="1"/>
              </p:cNvSpPr>
              <p:nvPr/>
            </p:nvSpPr>
            <p:spPr bwMode="auto">
              <a:xfrm>
                <a:off x="48" y="3702"/>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3" name="Rectangle 56"/>
              <p:cNvSpPr>
                <a:spLocks noChangeArrowheads="1"/>
              </p:cNvSpPr>
              <p:nvPr/>
            </p:nvSpPr>
            <p:spPr bwMode="auto">
              <a:xfrm>
                <a:off x="48" y="3845"/>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4" name="Rectangle 57"/>
              <p:cNvSpPr>
                <a:spLocks noChangeArrowheads="1"/>
              </p:cNvSpPr>
              <p:nvPr/>
            </p:nvSpPr>
            <p:spPr bwMode="auto">
              <a:xfrm>
                <a:off x="48" y="399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5" name="Rectangle 58"/>
              <p:cNvSpPr>
                <a:spLocks noChangeArrowheads="1"/>
              </p:cNvSpPr>
              <p:nvPr/>
            </p:nvSpPr>
            <p:spPr bwMode="auto">
              <a:xfrm>
                <a:off x="48" y="413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6" name="Rectangle 59"/>
              <p:cNvSpPr>
                <a:spLocks noChangeArrowheads="1"/>
              </p:cNvSpPr>
              <p:nvPr/>
            </p:nvSpPr>
            <p:spPr bwMode="auto">
              <a:xfrm>
                <a:off x="48" y="102"/>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7" name="Rectangle 60"/>
              <p:cNvSpPr>
                <a:spLocks noChangeArrowheads="1"/>
              </p:cNvSpPr>
              <p:nvPr/>
            </p:nvSpPr>
            <p:spPr bwMode="auto">
              <a:xfrm>
                <a:off x="48" y="246"/>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8" name="Rectangle 61"/>
              <p:cNvSpPr>
                <a:spLocks noChangeArrowheads="1"/>
              </p:cNvSpPr>
              <p:nvPr/>
            </p:nvSpPr>
            <p:spPr bwMode="auto">
              <a:xfrm>
                <a:off x="48" y="391"/>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9" name="Rectangle 62"/>
              <p:cNvSpPr>
                <a:spLocks noChangeArrowheads="1"/>
              </p:cNvSpPr>
              <p:nvPr/>
            </p:nvSpPr>
            <p:spPr bwMode="auto">
              <a:xfrm>
                <a:off x="48" y="535"/>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0" name="Rectangle 63"/>
              <p:cNvSpPr>
                <a:spLocks noChangeArrowheads="1"/>
              </p:cNvSpPr>
              <p:nvPr/>
            </p:nvSpPr>
            <p:spPr bwMode="auto">
              <a:xfrm>
                <a:off x="48" y="679"/>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1" name="Rectangle 64"/>
              <p:cNvSpPr>
                <a:spLocks noChangeArrowheads="1"/>
              </p:cNvSpPr>
              <p:nvPr/>
            </p:nvSpPr>
            <p:spPr bwMode="auto">
              <a:xfrm>
                <a:off x="48" y="82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2" name="Rectangle 65"/>
              <p:cNvSpPr>
                <a:spLocks noChangeArrowheads="1"/>
              </p:cNvSpPr>
              <p:nvPr/>
            </p:nvSpPr>
            <p:spPr bwMode="auto">
              <a:xfrm>
                <a:off x="48" y="968"/>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grpSp>
      </p:grpSp>
      <p:sp>
        <p:nvSpPr>
          <p:cNvPr id="1029" name="Text Box 67"/>
          <p:cNvSpPr txBox="1">
            <a:spLocks noChangeArrowheads="1"/>
          </p:cNvSpPr>
          <p:nvPr/>
        </p:nvSpPr>
        <p:spPr bwMode="auto">
          <a:xfrm>
            <a:off x="0" y="1143000"/>
            <a:ext cx="533400" cy="366713"/>
          </a:xfrm>
          <a:prstGeom prst="rect">
            <a:avLst/>
          </a:prstGeom>
          <a:noFill/>
          <a:ln>
            <a:noFill/>
          </a:ln>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defRPr/>
            </a:pPr>
            <a:endParaRPr kumimoji="1" lang="zh-CN" altLang="zh-CN">
              <a:latin typeface="Times New Roman" pitchFamily="18" charset="0"/>
            </a:endParaRPr>
          </a:p>
        </p:txBody>
      </p:sp>
      <p:sp>
        <p:nvSpPr>
          <p:cNvPr id="1030" name="Text Box 68"/>
          <p:cNvSpPr txBox="1">
            <a:spLocks noChangeArrowheads="1"/>
          </p:cNvSpPr>
          <p:nvPr/>
        </p:nvSpPr>
        <p:spPr bwMode="auto">
          <a:xfrm>
            <a:off x="152400" y="1066800"/>
            <a:ext cx="381000" cy="4524315"/>
          </a:xfrm>
          <a:prstGeom prst="rect">
            <a:avLst/>
          </a:prstGeom>
          <a:noFill/>
          <a:ln>
            <a:noFill/>
          </a:ln>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defRPr/>
            </a:pPr>
            <a:r>
              <a:rPr kumimoji="1" lang="zh-CN" altLang="en-US" dirty="0">
                <a:solidFill>
                  <a:srgbClr val="33CCFF"/>
                </a:solidFill>
                <a:latin typeface="Times New Roman" pitchFamily="18" charset="0"/>
                <a:ea typeface="仿宋_GB2312" pitchFamily="49" charset="-122"/>
              </a:rPr>
              <a:t>东南大学专业技术职务晋升成果介绍</a:t>
            </a:r>
            <a:endParaRPr kumimoji="1" lang="en-US" altLang="zh-CN" dirty="0">
              <a:solidFill>
                <a:srgbClr val="33CCFF"/>
              </a:solidFill>
              <a:latin typeface="Times New Roman" pitchFamily="18" charset="0"/>
              <a:ea typeface="仿宋_GB2312" pitchFamily="49" charset="-122"/>
            </a:endParaRPr>
          </a:p>
        </p:txBody>
      </p:sp>
    </p:spTree>
  </p:cSld>
  <p:clrMap bg1="dk2" tx1="lt1" bg2="dk1" tx2="lt2" accent1="accent1" accent2="accent2" accent3="accent3" accent4="accent4" accent5="accent5" accent6="accent6" hlink="hlink" folHlink="folHlink"/>
  <p:sldLayoutIdLst>
    <p:sldLayoutId id="2147483778"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2pPr>
      <a:lvl3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3pPr>
      <a:lvl4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4pPr>
      <a:lvl5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5pPr>
      <a:lvl6pPr marL="457200" algn="l" rtl="0" fontAlgn="base">
        <a:spcBef>
          <a:spcPct val="0"/>
        </a:spcBef>
        <a:spcAft>
          <a:spcPct val="0"/>
        </a:spcAft>
        <a:defRPr kumimoji="1" sz="4400">
          <a:solidFill>
            <a:schemeClr val="tx2"/>
          </a:solidFill>
          <a:latin typeface="Times New Roman" pitchFamily="18" charset="0"/>
          <a:ea typeface="宋体" pitchFamily="2" charset="-122"/>
        </a:defRPr>
      </a:lvl6pPr>
      <a:lvl7pPr marL="914400" algn="l" rtl="0" fontAlgn="base">
        <a:spcBef>
          <a:spcPct val="0"/>
        </a:spcBef>
        <a:spcAft>
          <a:spcPct val="0"/>
        </a:spcAft>
        <a:defRPr kumimoji="1" sz="4400">
          <a:solidFill>
            <a:schemeClr val="tx2"/>
          </a:solidFill>
          <a:latin typeface="Times New Roman" pitchFamily="18" charset="0"/>
          <a:ea typeface="宋体" pitchFamily="2" charset="-122"/>
        </a:defRPr>
      </a:lvl7pPr>
      <a:lvl8pPr marL="1371600" algn="l" rtl="0" fontAlgn="base">
        <a:spcBef>
          <a:spcPct val="0"/>
        </a:spcBef>
        <a:spcAft>
          <a:spcPct val="0"/>
        </a:spcAft>
        <a:defRPr kumimoji="1" sz="4400">
          <a:solidFill>
            <a:schemeClr val="tx2"/>
          </a:solidFill>
          <a:latin typeface="Times New Roman" pitchFamily="18" charset="0"/>
          <a:ea typeface="宋体" pitchFamily="2" charset="-122"/>
        </a:defRPr>
      </a:lvl8pPr>
      <a:lvl9pPr marL="1828800" algn="l" rtl="0" fontAlgn="base">
        <a:spcBef>
          <a:spcPct val="0"/>
        </a:spcBef>
        <a:spcAft>
          <a:spcPct val="0"/>
        </a:spcAft>
        <a:defRPr kumimoji="1" sz="44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lr>
          <a:schemeClr val="tx2"/>
        </a:buClr>
        <a:buSzPct val="75000"/>
        <a:buFont typeface="Wingdings" pitchFamily="2" charset="2"/>
        <a:buChar char="n"/>
        <a:defRPr kumimoji="1"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0000"/>
        <a:buFont typeface="Wingdings" pitchFamily="2" charset="2"/>
        <a:buChar char="u"/>
        <a:defRPr kumimoji="1" sz="32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kumimoji="1" sz="32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1403350" y="4724400"/>
            <a:ext cx="6565900" cy="1139825"/>
          </a:xfrm>
          <a:ln>
            <a:miter lim="800000"/>
            <a:headEnd/>
            <a:tailEnd/>
          </a:ln>
        </p:spPr>
        <p:txBody>
          <a:bodyPr vert="horz" wrap="square" lIns="91440" tIns="45720" rIns="91440" bIns="45720" numCol="1" anchor="t" anchorCtr="0" compatLnSpc="1">
            <a:prstTxWarp prst="textNoShape">
              <a:avLst/>
            </a:prstTxWarp>
          </a:bodyPr>
          <a:lstStyle/>
          <a:p>
            <a:pPr algn="ctr" eaLnBrk="1" hangingPunct="1">
              <a:defRPr/>
            </a:pPr>
            <a:r>
              <a:rPr kumimoji="0" lang="zh-CN" altLang="en-US" sz="3200" b="1" dirty="0">
                <a:solidFill>
                  <a:schemeClr val="tx1"/>
                </a:solidFill>
                <a:effectLst>
                  <a:outerShdw blurRad="38100" dist="38100" dir="2700000" algn="tl">
                    <a:srgbClr val="000000"/>
                  </a:outerShdw>
                </a:effectLst>
                <a:latin typeface="黑体" pitchFamily="2" charset="-122"/>
                <a:ea typeface="黑体" pitchFamily="2" charset="-122"/>
              </a:rPr>
              <a:t>东南大学公共卫生学院</a:t>
            </a:r>
            <a:br>
              <a:rPr kumimoji="0" lang="zh-CN" altLang="en-US" sz="3200" b="1" dirty="0">
                <a:solidFill>
                  <a:schemeClr val="tx1"/>
                </a:solidFill>
                <a:effectLst>
                  <a:outerShdw blurRad="38100" dist="38100" dir="2700000" algn="tl">
                    <a:srgbClr val="000000"/>
                  </a:outerShdw>
                </a:effectLst>
                <a:latin typeface="黑体" pitchFamily="2" charset="-122"/>
                <a:ea typeface="黑体" pitchFamily="2" charset="-122"/>
              </a:rPr>
            </a:br>
            <a:endParaRPr lang="zh-CN" altLang="en-US" sz="3200" b="1" dirty="0">
              <a:solidFill>
                <a:schemeClr val="tx1"/>
              </a:solidFill>
              <a:latin typeface="黑体" pitchFamily="2" charset="-122"/>
              <a:ea typeface="黑体" pitchFamily="2" charset="-122"/>
            </a:endParaRPr>
          </a:p>
        </p:txBody>
      </p:sp>
      <p:sp>
        <p:nvSpPr>
          <p:cNvPr id="3075" name="Rectangle 3"/>
          <p:cNvSpPr>
            <a:spLocks noGrp="1" noChangeArrowheads="1"/>
          </p:cNvSpPr>
          <p:nvPr>
            <p:ph type="body" idx="1"/>
          </p:nvPr>
        </p:nvSpPr>
        <p:spPr bwMode="auto">
          <a:xfrm>
            <a:off x="3708400" y="3429000"/>
            <a:ext cx="2089150" cy="685800"/>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buNone/>
            </a:pPr>
            <a:r>
              <a:rPr kumimoji="0" lang="zh-CN" altLang="en-US" sz="4000" dirty="0">
                <a:solidFill>
                  <a:srgbClr val="FFCC00"/>
                </a:solidFill>
                <a:effectLst/>
                <a:ea typeface="黑体" pitchFamily="2" charset="-122"/>
              </a:rPr>
              <a:t>吴添舒</a:t>
            </a:r>
          </a:p>
        </p:txBody>
      </p:sp>
      <p:sp>
        <p:nvSpPr>
          <p:cNvPr id="3076" name="Text Box 4"/>
          <p:cNvSpPr txBox="1">
            <a:spLocks noChangeArrowheads="1"/>
          </p:cNvSpPr>
          <p:nvPr/>
        </p:nvSpPr>
        <p:spPr bwMode="auto">
          <a:xfrm>
            <a:off x="754063" y="1557338"/>
            <a:ext cx="8389937" cy="616195"/>
          </a:xfrm>
          <a:prstGeom prst="rect">
            <a:avLst/>
          </a:prstGeom>
          <a:noFill/>
          <a:ln w="9525" algn="ctr">
            <a:noFill/>
            <a:miter lim="800000"/>
            <a:headEnd/>
            <a:tailEnd/>
          </a:ln>
        </p:spPr>
        <p:txBody>
          <a:bodyPr lIns="92075" tIns="46038" rIns="92075" bIns="46038">
            <a:spAutoFit/>
          </a:bodyPr>
          <a:lstStyle/>
          <a:p>
            <a:pPr algn="ctr">
              <a:spcBef>
                <a:spcPct val="50000"/>
              </a:spcBef>
            </a:pPr>
            <a:r>
              <a:rPr kumimoji="1" lang="zh-CN" altLang="en-US" sz="3400" b="1" dirty="0">
                <a:latin typeface="黑体" pitchFamily="2" charset="-122"/>
                <a:ea typeface="黑体" pitchFamily="2" charset="-122"/>
              </a:rPr>
              <a:t>专业技术岗 副教授 申报</a:t>
            </a:r>
            <a:endParaRPr kumimoji="1" lang="en-US" altLang="zh-CN" sz="3400" b="1" dirty="0">
              <a:latin typeface="黑体" pitchFamily="2" charset="-122"/>
              <a:ea typeface="黑体"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A96C2C82-4C4C-4955-B738-69EC766C0F86}"/>
              </a:ext>
            </a:extLst>
          </p:cNvPr>
          <p:cNvSpPr txBox="1">
            <a:spLocks noChangeArrowheads="1"/>
          </p:cNvSpPr>
          <p:nvPr/>
        </p:nvSpPr>
        <p:spPr bwMode="auto">
          <a:xfrm>
            <a:off x="827088" y="260350"/>
            <a:ext cx="6913562" cy="466725"/>
          </a:xfrm>
          <a:prstGeom prst="rect">
            <a:avLst/>
          </a:prstGeom>
          <a:noFill/>
          <a:ln w="9525">
            <a:solidFill>
              <a:schemeClr val="tx2"/>
            </a:solidFill>
            <a:miter lim="800000"/>
            <a:headEnd/>
            <a:tailEnd/>
          </a:ln>
          <a:effectLst/>
        </p:spPr>
        <p:txBody>
          <a:bodyPr>
            <a:spAutoFit/>
          </a:bodyPr>
          <a:lstStyle/>
          <a:p>
            <a:pPr eaLnBrk="1" hangingPunct="1">
              <a:spcBef>
                <a:spcPct val="50000"/>
              </a:spcBef>
              <a:defRPr/>
            </a:pPr>
            <a:r>
              <a:rPr lang="zh-CN" altLang="en-US" sz="2400" dirty="0">
                <a:solidFill>
                  <a:srgbClr val="FFCC00"/>
                </a:solidFill>
                <a:latin typeface="Times New Roman" pitchFamily="18" charset="0"/>
              </a:rPr>
              <a:t>吴添舒</a:t>
            </a:r>
            <a:r>
              <a:rPr lang="en-US" altLang="zh-CN" sz="2400" dirty="0">
                <a:solidFill>
                  <a:srgbClr val="FFCC00"/>
                </a:solidFill>
                <a:latin typeface="Times New Roman" pitchFamily="18" charset="0"/>
              </a:rPr>
              <a:t>    </a:t>
            </a:r>
            <a:r>
              <a:rPr lang="zh-CN" altLang="en-US" sz="2400" dirty="0">
                <a:solidFill>
                  <a:srgbClr val="FFCC00"/>
                </a:solidFill>
                <a:latin typeface="Times New Roman" pitchFamily="18" charset="0"/>
              </a:rPr>
              <a:t>公共卫生学院</a:t>
            </a:r>
            <a:r>
              <a:rPr lang="zh-CN" altLang="en-US" sz="2400" b="1" dirty="0">
                <a:effectLst>
                  <a:outerShdw blurRad="38100" dist="38100" dir="2700000" algn="tl">
                    <a:srgbClr val="000000"/>
                  </a:outerShdw>
                </a:effectLst>
                <a:latin typeface="Times New Roman" pitchFamily="18" charset="0"/>
              </a:rPr>
              <a:t>             简     历</a:t>
            </a:r>
          </a:p>
        </p:txBody>
      </p:sp>
      <p:sp>
        <p:nvSpPr>
          <p:cNvPr id="4" name="矩形 3"/>
          <p:cNvSpPr/>
          <p:nvPr/>
        </p:nvSpPr>
        <p:spPr>
          <a:xfrm>
            <a:off x="1115616" y="1124744"/>
            <a:ext cx="7632848" cy="3957174"/>
          </a:xfrm>
          <a:prstGeom prst="rect">
            <a:avLst/>
          </a:prstGeom>
        </p:spPr>
        <p:txBody>
          <a:bodyPr wrap="square">
            <a:spAutoFit/>
          </a:bodyPr>
          <a:lstStyle/>
          <a:p>
            <a:pPr marR="46990">
              <a:lnSpc>
                <a:spcPct val="115000"/>
              </a:lnSpc>
              <a:spcBef>
                <a:spcPct val="30000"/>
              </a:spcBef>
              <a:tabLst>
                <a:tab pos="2147888" algn="l"/>
              </a:tabLst>
            </a:pPr>
            <a:r>
              <a:rPr kumimoji="1" lang="zh-CN" altLang="zh-CN" sz="2400" b="1" dirty="0">
                <a:latin typeface="+mn-lt"/>
                <a:ea typeface="+mn-ea"/>
              </a:rPr>
              <a:t>教育</a:t>
            </a:r>
            <a:r>
              <a:rPr kumimoji="1" lang="zh-CN" altLang="en-US" sz="2400" b="1" dirty="0">
                <a:latin typeface="+mn-lt"/>
                <a:ea typeface="+mn-ea"/>
              </a:rPr>
              <a:t>经历</a:t>
            </a:r>
            <a:endParaRPr kumimoji="1" lang="en-US" altLang="zh-CN" sz="2400" b="1" dirty="0">
              <a:latin typeface="+mn-lt"/>
              <a:ea typeface="+mn-ea"/>
            </a:endParaRPr>
          </a:p>
          <a:p>
            <a:pPr marR="46990">
              <a:lnSpc>
                <a:spcPct val="115000"/>
              </a:lnSpc>
              <a:spcBef>
                <a:spcPct val="30000"/>
              </a:spcBef>
              <a:tabLst>
                <a:tab pos="2147888" algn="l"/>
              </a:tabLst>
            </a:pPr>
            <a:r>
              <a:rPr kumimoji="1" lang="en-US" altLang="zh-CN" sz="2400" b="1" dirty="0">
                <a:latin typeface="+mn-lt"/>
                <a:ea typeface="+mn-ea"/>
              </a:rPr>
              <a:t>2014.03 ~ 2017.06     </a:t>
            </a:r>
            <a:r>
              <a:rPr kumimoji="1" lang="zh-CN" altLang="zh-CN" sz="2400" b="1" dirty="0">
                <a:latin typeface="+mn-lt"/>
                <a:ea typeface="+mn-ea"/>
              </a:rPr>
              <a:t>东南大学</a:t>
            </a:r>
            <a:r>
              <a:rPr kumimoji="1" lang="en-US" altLang="zh-CN" sz="2400" b="1" dirty="0">
                <a:latin typeface="+mn-lt"/>
                <a:ea typeface="+mn-ea"/>
              </a:rPr>
              <a:t>     </a:t>
            </a:r>
            <a:r>
              <a:rPr kumimoji="1" lang="zh-CN" altLang="en-US" sz="2400" b="1" dirty="0">
                <a:latin typeface="+mn-lt"/>
                <a:ea typeface="+mn-ea"/>
              </a:rPr>
              <a:t>医学博士</a:t>
            </a:r>
            <a:endParaRPr kumimoji="1" lang="en-US" altLang="zh-CN" sz="2400" b="1" dirty="0">
              <a:latin typeface="+mn-lt"/>
              <a:ea typeface="+mn-ea"/>
            </a:endParaRPr>
          </a:p>
          <a:p>
            <a:pPr marR="46990">
              <a:lnSpc>
                <a:spcPct val="115000"/>
              </a:lnSpc>
              <a:spcBef>
                <a:spcPct val="30000"/>
              </a:spcBef>
              <a:tabLst>
                <a:tab pos="2147888" algn="l"/>
              </a:tabLst>
            </a:pPr>
            <a:r>
              <a:rPr kumimoji="1" lang="en-US" altLang="zh-CN" sz="2400" b="1" dirty="0">
                <a:latin typeface="+mn-lt"/>
                <a:ea typeface="+mn-ea"/>
              </a:rPr>
              <a:t>2015.11 ~ 2016.11</a:t>
            </a:r>
            <a:r>
              <a:rPr kumimoji="1" lang="zh-CN" altLang="en-US" sz="2400" b="1" dirty="0">
                <a:latin typeface="+mn-lt"/>
                <a:ea typeface="+mn-ea"/>
              </a:rPr>
              <a:t>     </a:t>
            </a:r>
            <a:r>
              <a:rPr kumimoji="1" lang="zh-CN" altLang="zh-CN" sz="2400" b="1" dirty="0">
                <a:latin typeface="+mn-lt"/>
                <a:ea typeface="+mn-ea"/>
              </a:rPr>
              <a:t>西奈山伊坎医学院 </a:t>
            </a:r>
            <a:r>
              <a:rPr kumimoji="1" lang="en-US" altLang="zh-CN" sz="2400" b="1" dirty="0">
                <a:latin typeface="+mn-lt"/>
                <a:ea typeface="+mn-ea"/>
              </a:rPr>
              <a:t> </a:t>
            </a:r>
            <a:r>
              <a:rPr kumimoji="1" lang="zh-CN" altLang="en-US" sz="2400" b="1" dirty="0">
                <a:latin typeface="+mn-lt"/>
                <a:ea typeface="+mn-ea"/>
              </a:rPr>
              <a:t> </a:t>
            </a:r>
            <a:r>
              <a:rPr kumimoji="1" lang="zh-CN" altLang="zh-CN" sz="2400" b="1" dirty="0">
                <a:latin typeface="+mn-lt"/>
                <a:ea typeface="+mn-ea"/>
              </a:rPr>
              <a:t>交流博士生 </a:t>
            </a:r>
            <a:endParaRPr kumimoji="1" lang="en-US" altLang="zh-CN" sz="2400" b="1" dirty="0">
              <a:latin typeface="+mn-lt"/>
              <a:ea typeface="+mn-ea"/>
            </a:endParaRPr>
          </a:p>
          <a:p>
            <a:pPr marR="46990">
              <a:lnSpc>
                <a:spcPct val="115000"/>
              </a:lnSpc>
              <a:spcBef>
                <a:spcPct val="30000"/>
              </a:spcBef>
              <a:tabLst>
                <a:tab pos="2147888" algn="l"/>
              </a:tabLst>
            </a:pPr>
            <a:r>
              <a:rPr kumimoji="1" lang="en-US" altLang="zh-CN" sz="2400" b="1" dirty="0">
                <a:latin typeface="+mn-lt"/>
                <a:ea typeface="+mn-ea"/>
              </a:rPr>
              <a:t>2012.08 ~ 2013.08     </a:t>
            </a:r>
            <a:r>
              <a:rPr kumimoji="1" lang="zh-CN" altLang="en-US" sz="2400" b="1" dirty="0">
                <a:latin typeface="+mn-lt"/>
                <a:ea typeface="+mn-ea"/>
              </a:rPr>
              <a:t>香港</a:t>
            </a:r>
            <a:r>
              <a:rPr kumimoji="1" lang="zh-CN" altLang="zh-CN" sz="2400" b="1" dirty="0">
                <a:latin typeface="+mn-lt"/>
                <a:ea typeface="+mn-ea"/>
              </a:rPr>
              <a:t>大学</a:t>
            </a:r>
            <a:r>
              <a:rPr kumimoji="1" lang="en-US" altLang="zh-CN" sz="2400" b="1" dirty="0">
                <a:latin typeface="+mn-lt"/>
                <a:ea typeface="+mn-ea"/>
              </a:rPr>
              <a:t>     </a:t>
            </a:r>
            <a:r>
              <a:rPr kumimoji="1" lang="zh-CN" altLang="en-US" sz="2400" b="1" dirty="0">
                <a:latin typeface="+mn-lt"/>
                <a:ea typeface="+mn-ea"/>
              </a:rPr>
              <a:t>公共卫生硕士</a:t>
            </a:r>
            <a:endParaRPr kumimoji="1" lang="en-US" altLang="zh-CN" sz="2400" b="1" dirty="0">
              <a:latin typeface="+mn-lt"/>
              <a:ea typeface="+mn-ea"/>
            </a:endParaRPr>
          </a:p>
          <a:p>
            <a:pPr marR="46990">
              <a:lnSpc>
                <a:spcPct val="115000"/>
              </a:lnSpc>
              <a:spcBef>
                <a:spcPct val="30000"/>
              </a:spcBef>
              <a:tabLst>
                <a:tab pos="2147888" algn="l"/>
              </a:tabLst>
            </a:pPr>
            <a:r>
              <a:rPr kumimoji="1" lang="en-US" altLang="zh-CN" sz="2400" b="1" dirty="0">
                <a:latin typeface="+mn-lt"/>
                <a:ea typeface="+mn-ea"/>
              </a:rPr>
              <a:t>2007.09 ~ 2012.06     </a:t>
            </a:r>
            <a:r>
              <a:rPr kumimoji="1" lang="zh-CN" altLang="zh-CN" sz="2400" b="1" dirty="0">
                <a:latin typeface="+mn-lt"/>
                <a:ea typeface="+mn-ea"/>
              </a:rPr>
              <a:t>东南大学</a:t>
            </a:r>
            <a:r>
              <a:rPr kumimoji="1" lang="en-US" altLang="zh-CN" sz="2400" b="1" dirty="0">
                <a:latin typeface="+mn-lt"/>
                <a:ea typeface="+mn-ea"/>
              </a:rPr>
              <a:t>     </a:t>
            </a:r>
            <a:r>
              <a:rPr kumimoji="1" lang="zh-CN" altLang="en-US" sz="2400" b="1" dirty="0">
                <a:latin typeface="+mn-lt"/>
                <a:ea typeface="+mn-ea"/>
              </a:rPr>
              <a:t>医学学士</a:t>
            </a:r>
            <a:endParaRPr kumimoji="1" lang="en-US" altLang="zh-CN" sz="2400" b="1" dirty="0">
              <a:latin typeface="+mn-lt"/>
              <a:ea typeface="+mn-ea"/>
            </a:endParaRPr>
          </a:p>
          <a:p>
            <a:pPr marR="46990">
              <a:lnSpc>
                <a:spcPts val="1200"/>
              </a:lnSpc>
              <a:spcBef>
                <a:spcPct val="30000"/>
              </a:spcBef>
              <a:tabLst>
                <a:tab pos="2147888" algn="l"/>
              </a:tabLst>
            </a:pPr>
            <a:r>
              <a:rPr kumimoji="1" lang="en-US" altLang="zh-CN" sz="2400" b="1" dirty="0">
                <a:latin typeface="+mn-lt"/>
                <a:ea typeface="+mn-ea"/>
              </a:rPr>
              <a:t> </a:t>
            </a:r>
          </a:p>
          <a:p>
            <a:pPr marR="46990">
              <a:lnSpc>
                <a:spcPct val="115000"/>
              </a:lnSpc>
              <a:spcBef>
                <a:spcPct val="30000"/>
              </a:spcBef>
              <a:tabLst>
                <a:tab pos="2147888" algn="l"/>
              </a:tabLst>
            </a:pPr>
            <a:r>
              <a:rPr kumimoji="1" lang="zh-CN" altLang="zh-CN" sz="2400" b="1" dirty="0">
                <a:latin typeface="+mn-lt"/>
                <a:ea typeface="+mn-ea"/>
              </a:rPr>
              <a:t>工作</a:t>
            </a:r>
            <a:r>
              <a:rPr kumimoji="1" lang="zh-CN" altLang="en-US" sz="2400" b="1" dirty="0">
                <a:latin typeface="+mn-lt"/>
                <a:ea typeface="+mn-ea"/>
              </a:rPr>
              <a:t>经历</a:t>
            </a:r>
            <a:endParaRPr kumimoji="1" lang="en-US" altLang="zh-CN" sz="2400" b="1" dirty="0">
              <a:latin typeface="+mn-lt"/>
              <a:ea typeface="+mn-ea"/>
            </a:endParaRPr>
          </a:p>
          <a:p>
            <a:pPr marR="46990">
              <a:lnSpc>
                <a:spcPct val="115000"/>
              </a:lnSpc>
              <a:spcBef>
                <a:spcPct val="30000"/>
              </a:spcBef>
              <a:tabLst>
                <a:tab pos="2147888" algn="l"/>
              </a:tabLst>
            </a:pPr>
            <a:r>
              <a:rPr kumimoji="1" lang="en-US" altLang="zh-CN" sz="2400" b="1" dirty="0">
                <a:latin typeface="+mn-lt"/>
                <a:ea typeface="+mn-ea"/>
              </a:rPr>
              <a:t>2017.09 ~ </a:t>
            </a:r>
            <a:r>
              <a:rPr kumimoji="1" lang="zh-CN" altLang="en-US" sz="2400" b="1" dirty="0">
                <a:latin typeface="+mn-lt"/>
                <a:ea typeface="+mn-ea"/>
              </a:rPr>
              <a:t>至今         </a:t>
            </a:r>
            <a:r>
              <a:rPr kumimoji="1" lang="zh-CN" altLang="zh-CN" sz="2400" b="1" dirty="0">
                <a:latin typeface="+mn-lt"/>
                <a:ea typeface="+mn-ea"/>
              </a:rPr>
              <a:t>东南大学</a:t>
            </a:r>
            <a:r>
              <a:rPr kumimoji="1" lang="en-US" altLang="zh-CN" sz="2400" b="1" dirty="0">
                <a:latin typeface="+mn-lt"/>
                <a:ea typeface="+mn-ea"/>
              </a:rPr>
              <a:t>    </a:t>
            </a:r>
            <a:r>
              <a:rPr kumimoji="1" lang="zh-CN" altLang="en-US" sz="2400" b="1" dirty="0">
                <a:latin typeface="+mn-lt"/>
                <a:ea typeface="+mn-ea"/>
              </a:rPr>
              <a:t>讲师</a:t>
            </a:r>
            <a:endParaRPr kumimoji="1" lang="en-US" altLang="zh-CN" sz="2400" b="1" dirty="0">
              <a:latin typeface="+mn-lt"/>
              <a:ea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3">
            <a:extLst>
              <a:ext uri="{FF2B5EF4-FFF2-40B4-BE49-F238E27FC236}">
                <a16:creationId xmlns:a16="http://schemas.microsoft.com/office/drawing/2014/main" id="{AF2BBAFB-5588-44BB-B039-3E6A5554C09F}"/>
              </a:ext>
            </a:extLst>
          </p:cNvPr>
          <p:cNvSpPr txBox="1">
            <a:spLocks noChangeArrowheads="1"/>
          </p:cNvSpPr>
          <p:nvPr/>
        </p:nvSpPr>
        <p:spPr bwMode="auto">
          <a:xfrm>
            <a:off x="827088" y="260350"/>
            <a:ext cx="7705352" cy="461665"/>
          </a:xfrm>
          <a:prstGeom prst="rect">
            <a:avLst/>
          </a:prstGeom>
          <a:noFill/>
          <a:ln w="9525">
            <a:solidFill>
              <a:schemeClr val="tx2"/>
            </a:solidFill>
            <a:miter lim="800000"/>
            <a:headEnd/>
            <a:tailEnd/>
          </a:ln>
          <a:effectLst/>
        </p:spPr>
        <p:txBody>
          <a:bodyPr wrap="square">
            <a:spAutoFit/>
          </a:bodyPr>
          <a:lstStyle/>
          <a:p>
            <a:pPr eaLnBrk="1" hangingPunct="1">
              <a:spcBef>
                <a:spcPct val="50000"/>
              </a:spcBef>
              <a:defRPr/>
            </a:pPr>
            <a:r>
              <a:rPr lang="zh-CN" altLang="en-US" sz="2400" dirty="0">
                <a:solidFill>
                  <a:srgbClr val="FFCC00"/>
                </a:solidFill>
                <a:latin typeface="Times New Roman" pitchFamily="18" charset="0"/>
              </a:rPr>
              <a:t>吴添舒</a:t>
            </a:r>
            <a:r>
              <a:rPr lang="en-US" altLang="zh-CN" sz="2400" dirty="0">
                <a:solidFill>
                  <a:srgbClr val="FFCC00"/>
                </a:solidFill>
                <a:latin typeface="Times New Roman" pitchFamily="18" charset="0"/>
              </a:rPr>
              <a:t>    </a:t>
            </a:r>
            <a:r>
              <a:rPr lang="zh-CN" altLang="en-US" sz="2400" dirty="0">
                <a:solidFill>
                  <a:srgbClr val="FFCC00"/>
                </a:solidFill>
                <a:latin typeface="Times New Roman" pitchFamily="18" charset="0"/>
              </a:rPr>
              <a:t>公共卫生学院      </a:t>
            </a:r>
            <a:r>
              <a:rPr lang="zh-CN" altLang="en-US" sz="2400" b="1" dirty="0">
                <a:effectLst>
                  <a:outerShdw blurRad="38100" dist="38100" dir="2700000" algn="tl">
                    <a:srgbClr val="000000"/>
                  </a:outerShdw>
                </a:effectLst>
                <a:latin typeface="Times New Roman" pitchFamily="18" charset="0"/>
              </a:rPr>
              <a:t>任现职以来教学工作</a:t>
            </a:r>
          </a:p>
        </p:txBody>
      </p:sp>
      <p:sp>
        <p:nvSpPr>
          <p:cNvPr id="2" name="矩形 1"/>
          <p:cNvSpPr/>
          <p:nvPr/>
        </p:nvSpPr>
        <p:spPr>
          <a:xfrm>
            <a:off x="827088" y="980728"/>
            <a:ext cx="7849368" cy="5112233"/>
          </a:xfrm>
          <a:prstGeom prst="rect">
            <a:avLst/>
          </a:prstGeom>
        </p:spPr>
        <p:txBody>
          <a:bodyPr wrap="square">
            <a:spAutoFit/>
          </a:bodyPr>
          <a:lstStyle/>
          <a:p>
            <a:pPr marL="342900" indent="-342900">
              <a:lnSpc>
                <a:spcPct val="150000"/>
              </a:lnSpc>
              <a:buFont typeface="Wingdings" panose="05000000000000000000" pitchFamily="2" charset="2"/>
              <a:buChar char="Ø"/>
            </a:pPr>
            <a:r>
              <a:rPr lang="zh-CN" altLang="zh-CN" sz="2000" kern="100" dirty="0">
                <a:latin typeface="+mn-lt"/>
                <a:ea typeface="+mn-ea"/>
                <a:cs typeface="Times New Roman" panose="02020603050405020304" pitchFamily="18" charset="0"/>
              </a:rPr>
              <a:t>承担预防医学本科生</a:t>
            </a:r>
            <a:r>
              <a:rPr lang="zh-CN" altLang="en-US" sz="2000" b="1" u="sng" kern="100" dirty="0">
                <a:latin typeface="+mn-lt"/>
                <a:ea typeface="+mn-ea"/>
                <a:cs typeface="Times New Roman" panose="02020603050405020304" pitchFamily="18" charset="0"/>
              </a:rPr>
              <a:t>专业基础课</a:t>
            </a:r>
            <a:r>
              <a:rPr lang="zh-CN" altLang="zh-CN" sz="2000" kern="100" dirty="0">
                <a:latin typeface="+mn-lt"/>
                <a:ea typeface="+mn-ea"/>
                <a:cs typeface="Times New Roman" panose="02020603050405020304" pitchFamily="18" charset="0"/>
              </a:rPr>
              <a:t>《</a:t>
            </a:r>
            <a:r>
              <a:rPr lang="zh-CN" altLang="en-US" sz="2000" kern="100" dirty="0">
                <a:latin typeface="+mn-lt"/>
                <a:ea typeface="+mn-ea"/>
                <a:cs typeface="Times New Roman" panose="02020603050405020304" pitchFamily="18" charset="0"/>
              </a:rPr>
              <a:t>卫生毒理学</a:t>
            </a:r>
            <a:r>
              <a:rPr lang="zh-CN" altLang="zh-CN" sz="2000" kern="100" dirty="0">
                <a:latin typeface="+mn-lt"/>
                <a:ea typeface="+mn-ea"/>
                <a:cs typeface="Times New Roman" panose="02020603050405020304" pitchFamily="18" charset="0"/>
              </a:rPr>
              <a:t>》</a:t>
            </a:r>
            <a:r>
              <a:rPr lang="zh-CN" altLang="en-US" sz="2000" kern="100" dirty="0">
                <a:latin typeface="+mn-lt"/>
                <a:ea typeface="+mn-ea"/>
                <a:cs typeface="Times New Roman" panose="02020603050405020304" pitchFamily="18" charset="0"/>
              </a:rPr>
              <a:t>，</a:t>
            </a:r>
            <a:r>
              <a:rPr lang="zh-CN" altLang="zh-CN" sz="2000" b="1" kern="100" dirty="0">
                <a:latin typeface="+mn-lt"/>
                <a:ea typeface="+mn-ea"/>
                <a:cs typeface="Times New Roman" panose="02020603050405020304" pitchFamily="18" charset="0"/>
              </a:rPr>
              <a:t>全校通识选修课</a:t>
            </a:r>
            <a:r>
              <a:rPr lang="zh-CN" altLang="zh-CN" sz="2000" kern="100" dirty="0">
                <a:latin typeface="+mn-lt"/>
                <a:ea typeface="+mn-ea"/>
                <a:cs typeface="Times New Roman" panose="02020603050405020304" pitchFamily="18" charset="0"/>
              </a:rPr>
              <a:t>《毒物简史》。</a:t>
            </a:r>
            <a:endParaRPr lang="en-US" altLang="zh-CN" sz="2000" kern="100" dirty="0">
              <a:latin typeface="+mn-lt"/>
              <a:ea typeface="+mn-ea"/>
              <a:cs typeface="Times New Roman" panose="02020603050405020304" pitchFamily="18" charset="0"/>
            </a:endParaRPr>
          </a:p>
          <a:p>
            <a:pPr marL="342900" indent="-342900">
              <a:lnSpc>
                <a:spcPct val="150000"/>
              </a:lnSpc>
              <a:buFont typeface="Wingdings" panose="05000000000000000000" pitchFamily="2" charset="2"/>
              <a:buChar char="Ø"/>
            </a:pPr>
            <a:r>
              <a:rPr lang="zh-CN" altLang="zh-CN" sz="2000" kern="100" dirty="0">
                <a:latin typeface="+mn-lt"/>
                <a:ea typeface="+mn-ea"/>
                <a:cs typeface="Times New Roman" panose="02020603050405020304" pitchFamily="18" charset="0"/>
              </a:rPr>
              <a:t>管理公共卫生学院本科生</a:t>
            </a:r>
            <a:r>
              <a:rPr lang="zh-CN" altLang="en-US" sz="2000" b="1" u="sng" kern="100" dirty="0">
                <a:latin typeface="+mn-lt"/>
                <a:ea typeface="+mn-ea"/>
                <a:cs typeface="Times New Roman" panose="02020603050405020304" pitchFamily="18" charset="0"/>
              </a:rPr>
              <a:t>实习</a:t>
            </a:r>
            <a:r>
              <a:rPr lang="zh-CN" altLang="zh-CN" sz="2000" b="1" u="sng" kern="100" dirty="0">
                <a:latin typeface="+mn-lt"/>
                <a:ea typeface="+mn-ea"/>
                <a:cs typeface="Times New Roman" panose="02020603050405020304" pitchFamily="18" charset="0"/>
              </a:rPr>
              <a:t>实践课程</a:t>
            </a:r>
            <a:r>
              <a:rPr lang="zh-CN" altLang="zh-CN" sz="2000" kern="100" dirty="0">
                <a:latin typeface="+mn-lt"/>
                <a:ea typeface="+mn-ea"/>
                <a:cs typeface="Times New Roman" panose="02020603050405020304" pitchFamily="18" charset="0"/>
              </a:rPr>
              <a:t>《临床实习（预防专业）》、《专业实习》、《毕业设计与论文答辩》、《临床实习（劳保专业）》、《毕业设计与论文答辩》 </a:t>
            </a:r>
            <a:r>
              <a:rPr lang="zh-CN" altLang="en-US" sz="2000" kern="100" dirty="0">
                <a:latin typeface="+mn-lt"/>
                <a:ea typeface="+mn-ea"/>
                <a:cs typeface="Times New Roman" panose="02020603050405020304" pitchFamily="18" charset="0"/>
              </a:rPr>
              <a:t>。</a:t>
            </a:r>
            <a:endParaRPr lang="en-US" altLang="zh-CN" sz="2000" kern="100" dirty="0">
              <a:latin typeface="+mn-lt"/>
              <a:ea typeface="+mn-ea"/>
              <a:cs typeface="Times New Roman" panose="02020603050405020304" pitchFamily="18" charset="0"/>
            </a:endParaRPr>
          </a:p>
          <a:p>
            <a:pPr marL="342900" indent="-342900">
              <a:lnSpc>
                <a:spcPct val="150000"/>
              </a:lnSpc>
              <a:buFont typeface="Wingdings" panose="05000000000000000000" pitchFamily="2" charset="2"/>
              <a:buChar char="Ø"/>
            </a:pPr>
            <a:r>
              <a:rPr lang="en-US" altLang="zh-CN" sz="2000" kern="100" dirty="0">
                <a:latin typeface="+mn-lt"/>
                <a:ea typeface="+mn-ea"/>
                <a:cs typeface="Times New Roman" panose="02020603050405020304" pitchFamily="18" charset="0"/>
              </a:rPr>
              <a:t>2017</a:t>
            </a:r>
            <a:r>
              <a:rPr lang="zh-CN" altLang="zh-CN" sz="2000" kern="100" dirty="0">
                <a:latin typeface="+mn-lt"/>
                <a:ea typeface="+mn-ea"/>
                <a:cs typeface="Times New Roman" panose="02020603050405020304" pitchFamily="18" charset="0"/>
              </a:rPr>
              <a:t>年</a:t>
            </a:r>
            <a:r>
              <a:rPr lang="en-US" altLang="zh-CN" sz="2000" kern="100" dirty="0">
                <a:latin typeface="+mn-lt"/>
                <a:ea typeface="+mn-ea"/>
                <a:cs typeface="Times New Roman" panose="02020603050405020304" pitchFamily="18" charset="0"/>
              </a:rPr>
              <a:t>10</a:t>
            </a:r>
            <a:r>
              <a:rPr lang="zh-CN" altLang="en-US" sz="2000" kern="100" dirty="0">
                <a:latin typeface="+mn-lt"/>
                <a:ea typeface="+mn-ea"/>
                <a:cs typeface="Times New Roman" panose="02020603050405020304" pitchFamily="18" charset="0"/>
              </a:rPr>
              <a:t>月</a:t>
            </a:r>
            <a:r>
              <a:rPr lang="zh-CN" altLang="zh-CN" sz="2000" kern="100" dirty="0">
                <a:latin typeface="+mn-lt"/>
                <a:ea typeface="+mn-ea"/>
                <a:cs typeface="Times New Roman" panose="02020603050405020304" pitchFamily="18" charset="0"/>
              </a:rPr>
              <a:t>至</a:t>
            </a:r>
            <a:r>
              <a:rPr lang="zh-CN" altLang="en-US" sz="2000" kern="100" dirty="0">
                <a:latin typeface="+mn-lt"/>
                <a:ea typeface="+mn-ea"/>
                <a:cs typeface="Times New Roman" panose="02020603050405020304" pitchFamily="18" charset="0"/>
              </a:rPr>
              <a:t>今兼职</a:t>
            </a:r>
            <a:r>
              <a:rPr lang="zh-CN" altLang="zh-CN" sz="2000" kern="100" dirty="0">
                <a:latin typeface="+mn-lt"/>
                <a:ea typeface="+mn-ea"/>
                <a:cs typeface="Times New Roman" panose="02020603050405020304" pitchFamily="18" charset="0"/>
              </a:rPr>
              <a:t>公共卫生学院</a:t>
            </a:r>
            <a:r>
              <a:rPr lang="zh-CN" altLang="en-US" sz="2000" b="1" u="sng" kern="100" dirty="0">
                <a:latin typeface="+mn-lt"/>
                <a:ea typeface="+mn-ea"/>
                <a:cs typeface="Times New Roman" panose="02020603050405020304" pitchFamily="18" charset="0"/>
              </a:rPr>
              <a:t>本科</a:t>
            </a:r>
            <a:r>
              <a:rPr lang="zh-CN" altLang="zh-CN" sz="2000" b="1" u="sng" kern="100" dirty="0">
                <a:latin typeface="+mn-lt"/>
                <a:ea typeface="+mn-ea"/>
                <a:cs typeface="Times New Roman" panose="02020603050405020304" pitchFamily="18" charset="0"/>
              </a:rPr>
              <a:t>教学秘书</a:t>
            </a:r>
            <a:r>
              <a:rPr lang="zh-CN" altLang="en-US" sz="2000" kern="100" dirty="0">
                <a:latin typeface="+mn-lt"/>
                <a:ea typeface="+mn-ea"/>
                <a:cs typeface="Times New Roman" panose="02020603050405020304" pitchFamily="18" charset="0"/>
              </a:rPr>
              <a:t>，主要工作包括：学习优秀生评选、教学检查、培养计划修订、推荐免试研究生工作、本科生导师制管理、本科生国际交流工作、本科生竞赛管理培训等；以及教务处各项事务的通知和材料汇总。</a:t>
            </a:r>
            <a:endParaRPr lang="en-US" altLang="zh-CN" sz="2000" kern="100" dirty="0">
              <a:latin typeface="+mn-lt"/>
              <a:ea typeface="+mn-ea"/>
              <a:cs typeface="Times New Roman" panose="02020603050405020304" pitchFamily="18" charset="0"/>
            </a:endParaRPr>
          </a:p>
          <a:p>
            <a:pPr marL="342900" indent="-342900">
              <a:lnSpc>
                <a:spcPct val="150000"/>
              </a:lnSpc>
              <a:buFont typeface="Wingdings" panose="05000000000000000000" pitchFamily="2" charset="2"/>
              <a:buChar char="Ø"/>
            </a:pPr>
            <a:r>
              <a:rPr lang="zh-CN" altLang="en-US" sz="2000" kern="100" dirty="0">
                <a:latin typeface="+mn-lt"/>
                <a:ea typeface="+mn-ea"/>
                <a:cs typeface="Times New Roman" panose="02020603050405020304" pitchFamily="18" charset="0"/>
              </a:rPr>
              <a:t>任现职以来（</a:t>
            </a:r>
            <a:r>
              <a:rPr lang="en-US" altLang="zh-CN" sz="2000" dirty="0">
                <a:latin typeface="+mn-lt"/>
                <a:ea typeface="+mn-ea"/>
              </a:rPr>
              <a:t> 2017</a:t>
            </a:r>
            <a:r>
              <a:rPr lang="zh-CN" altLang="en-US" sz="2000" dirty="0">
                <a:latin typeface="+mn-lt"/>
                <a:ea typeface="+mn-ea"/>
              </a:rPr>
              <a:t>年至</a:t>
            </a:r>
            <a:r>
              <a:rPr lang="en-US" altLang="zh-CN" sz="2000" dirty="0">
                <a:latin typeface="+mn-lt"/>
                <a:ea typeface="+mn-ea"/>
              </a:rPr>
              <a:t>2020</a:t>
            </a:r>
            <a:r>
              <a:rPr lang="zh-CN" altLang="en-US" sz="2000" dirty="0">
                <a:latin typeface="+mn-lt"/>
                <a:ea typeface="+mn-ea"/>
              </a:rPr>
              <a:t>年</a:t>
            </a:r>
            <a:r>
              <a:rPr lang="zh-CN" altLang="en-US" sz="2000" kern="100" dirty="0">
                <a:latin typeface="+mn-lt"/>
                <a:ea typeface="+mn-ea"/>
                <a:cs typeface="Times New Roman" panose="02020603050405020304" pitchFamily="18" charset="0"/>
              </a:rPr>
              <a:t>），共完成教学工作量</a:t>
            </a:r>
            <a:r>
              <a:rPr lang="en-US" altLang="zh-CN" sz="2000" kern="100" dirty="0">
                <a:latin typeface="+mn-lt"/>
                <a:ea typeface="+mn-ea"/>
                <a:cs typeface="Times New Roman" panose="02020603050405020304" pitchFamily="18" charset="0"/>
              </a:rPr>
              <a:t>172</a:t>
            </a:r>
            <a:r>
              <a:rPr lang="zh-CN" altLang="en-US" sz="2000" kern="100" dirty="0">
                <a:latin typeface="+mn-lt"/>
                <a:ea typeface="+mn-ea"/>
                <a:cs typeface="Times New Roman" panose="02020603050405020304" pitchFamily="18" charset="0"/>
              </a:rPr>
              <a:t>学时，平均每年</a:t>
            </a:r>
            <a:r>
              <a:rPr lang="en-US" altLang="zh-CN" sz="2000" kern="100" dirty="0">
                <a:latin typeface="+mn-lt"/>
                <a:ea typeface="+mn-ea"/>
                <a:cs typeface="Times New Roman" panose="02020603050405020304" pitchFamily="18" charset="0"/>
              </a:rPr>
              <a:t>57</a:t>
            </a:r>
            <a:r>
              <a:rPr lang="zh-CN" altLang="en-US" sz="2000" kern="100" dirty="0">
                <a:latin typeface="+mn-lt"/>
                <a:ea typeface="+mn-ea"/>
                <a:cs typeface="Times New Roman" panose="02020603050405020304" pitchFamily="18" charset="0"/>
              </a:rPr>
              <a:t>学时。</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a:extLst>
              <a:ext uri="{FF2B5EF4-FFF2-40B4-BE49-F238E27FC236}">
                <a16:creationId xmlns:a16="http://schemas.microsoft.com/office/drawing/2014/main" id="{076E521C-B79A-4A97-9886-694F097E4F2C}"/>
              </a:ext>
            </a:extLst>
          </p:cNvPr>
          <p:cNvSpPr txBox="1">
            <a:spLocks noChangeArrowheads="1"/>
          </p:cNvSpPr>
          <p:nvPr/>
        </p:nvSpPr>
        <p:spPr bwMode="auto">
          <a:xfrm>
            <a:off x="827088" y="260350"/>
            <a:ext cx="7993384" cy="461665"/>
          </a:xfrm>
          <a:prstGeom prst="rect">
            <a:avLst/>
          </a:prstGeom>
          <a:noFill/>
          <a:ln w="9525">
            <a:solidFill>
              <a:schemeClr val="tx2"/>
            </a:solidFill>
            <a:miter lim="800000"/>
            <a:headEnd/>
            <a:tailEnd/>
          </a:ln>
          <a:effectLst/>
        </p:spPr>
        <p:txBody>
          <a:bodyPr wrap="square">
            <a:spAutoFit/>
          </a:bodyPr>
          <a:lstStyle/>
          <a:p>
            <a:pPr eaLnBrk="1" hangingPunct="1">
              <a:spcBef>
                <a:spcPct val="50000"/>
              </a:spcBef>
              <a:defRPr/>
            </a:pPr>
            <a:r>
              <a:rPr lang="zh-CN" altLang="en-US" sz="2400" dirty="0">
                <a:solidFill>
                  <a:srgbClr val="FFCC00"/>
                </a:solidFill>
                <a:latin typeface="Times New Roman" pitchFamily="18" charset="0"/>
              </a:rPr>
              <a:t>吴添舒</a:t>
            </a:r>
            <a:r>
              <a:rPr lang="en-US" altLang="zh-CN" sz="2400" dirty="0">
                <a:solidFill>
                  <a:srgbClr val="FFCC00"/>
                </a:solidFill>
                <a:latin typeface="Times New Roman" pitchFamily="18" charset="0"/>
              </a:rPr>
              <a:t>    </a:t>
            </a:r>
            <a:r>
              <a:rPr lang="zh-CN" altLang="en-US" sz="2400" dirty="0">
                <a:solidFill>
                  <a:srgbClr val="FFCC00"/>
                </a:solidFill>
                <a:latin typeface="Times New Roman" pitchFamily="18" charset="0"/>
              </a:rPr>
              <a:t>公共卫生学院       </a:t>
            </a:r>
            <a:r>
              <a:rPr lang="zh-CN" altLang="en-US" sz="2400" b="1" dirty="0">
                <a:effectLst>
                  <a:outerShdw blurRad="38100" dist="38100" dir="2700000" algn="tl">
                    <a:srgbClr val="000000"/>
                  </a:outerShdw>
                </a:effectLst>
                <a:latin typeface="Times New Roman" pitchFamily="18" charset="0"/>
              </a:rPr>
              <a:t>任现职以来科研工作</a:t>
            </a:r>
          </a:p>
        </p:txBody>
      </p:sp>
      <p:graphicFrame>
        <p:nvGraphicFramePr>
          <p:cNvPr id="5" name="表格 4"/>
          <p:cNvGraphicFramePr>
            <a:graphicFrameLocks noGrp="1"/>
          </p:cNvGraphicFramePr>
          <p:nvPr>
            <p:extLst>
              <p:ext uri="{D42A27DB-BD31-4B8C-83A1-F6EECF244321}">
                <p14:modId xmlns:p14="http://schemas.microsoft.com/office/powerpoint/2010/main" val="2483865186"/>
              </p:ext>
            </p:extLst>
          </p:nvPr>
        </p:nvGraphicFramePr>
        <p:xfrm>
          <a:off x="831562" y="1228565"/>
          <a:ext cx="7992888" cy="2416459"/>
        </p:xfrm>
        <a:graphic>
          <a:graphicData uri="http://schemas.openxmlformats.org/drawingml/2006/table">
            <a:tbl>
              <a:tblPr/>
              <a:tblGrid>
                <a:gridCol w="3312368">
                  <a:extLst>
                    <a:ext uri="{9D8B030D-6E8A-4147-A177-3AD203B41FA5}">
                      <a16:colId xmlns:a16="http://schemas.microsoft.com/office/drawing/2014/main" val="552658516"/>
                    </a:ext>
                  </a:extLst>
                </a:gridCol>
                <a:gridCol w="1887402">
                  <a:extLst>
                    <a:ext uri="{9D8B030D-6E8A-4147-A177-3AD203B41FA5}">
                      <a16:colId xmlns:a16="http://schemas.microsoft.com/office/drawing/2014/main" val="3689282305"/>
                    </a:ext>
                  </a:extLst>
                </a:gridCol>
                <a:gridCol w="898356">
                  <a:extLst>
                    <a:ext uri="{9D8B030D-6E8A-4147-A177-3AD203B41FA5}">
                      <a16:colId xmlns:a16="http://schemas.microsoft.com/office/drawing/2014/main" val="658190438"/>
                    </a:ext>
                  </a:extLst>
                </a:gridCol>
                <a:gridCol w="886650">
                  <a:extLst>
                    <a:ext uri="{9D8B030D-6E8A-4147-A177-3AD203B41FA5}">
                      <a16:colId xmlns:a16="http://schemas.microsoft.com/office/drawing/2014/main" val="3778372199"/>
                    </a:ext>
                  </a:extLst>
                </a:gridCol>
                <a:gridCol w="1008112">
                  <a:extLst>
                    <a:ext uri="{9D8B030D-6E8A-4147-A177-3AD203B41FA5}">
                      <a16:colId xmlns:a16="http://schemas.microsoft.com/office/drawing/2014/main" val="3840709825"/>
                    </a:ext>
                  </a:extLst>
                </a:gridCol>
              </a:tblGrid>
              <a:tr h="593839">
                <a:tc>
                  <a:txBody>
                    <a:bodyPr/>
                    <a:lstStyle/>
                    <a:p>
                      <a:pPr algn="ctr">
                        <a:lnSpc>
                          <a:spcPct val="120000"/>
                        </a:lnSpc>
                        <a:spcAft>
                          <a:spcPts val="0"/>
                        </a:spcAft>
                      </a:pPr>
                      <a:r>
                        <a:rPr lang="zh-CN" sz="1600" b="1" kern="100" dirty="0">
                          <a:effectLst/>
                          <a:latin typeface="Times New Roman" panose="02020603050405020304" pitchFamily="18" charset="0"/>
                          <a:ea typeface="宋体" panose="02010600030101010101" pitchFamily="2" charset="-122"/>
                        </a:rPr>
                        <a:t>项目名称</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sz="1600" b="1" kern="0" dirty="0">
                          <a:effectLst/>
                          <a:latin typeface="Times New Roman" panose="02020603050405020304" pitchFamily="18" charset="0"/>
                          <a:ea typeface="宋体" panose="02010600030101010101" pitchFamily="2" charset="-122"/>
                        </a:rPr>
                        <a:t>项目性质及来源</a:t>
                      </a:r>
                      <a:endParaRPr lang="zh-CN" sz="1600" b="1" kern="100" dirty="0">
                        <a:effectLst/>
                        <a:latin typeface="Times New Roman" panose="02020603050405020304" pitchFamily="18" charset="0"/>
                        <a:ea typeface="宋体" panose="02010600030101010101" pitchFamily="2" charset="-122"/>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sz="1600" b="1" kern="100" dirty="0">
                          <a:effectLst/>
                          <a:latin typeface="Times New Roman" panose="02020603050405020304" pitchFamily="18" charset="0"/>
                          <a:ea typeface="宋体" panose="02010600030101010101" pitchFamily="2" charset="-122"/>
                        </a:rPr>
                        <a:t>项目</a:t>
                      </a:r>
                      <a:endParaRPr lang="en-US" altLang="zh-CN" sz="1600" b="1" kern="100" dirty="0">
                        <a:effectLst/>
                        <a:latin typeface="Times New Roman" panose="02020603050405020304" pitchFamily="18" charset="0"/>
                        <a:ea typeface="宋体" panose="02010600030101010101" pitchFamily="2" charset="-122"/>
                      </a:endParaRPr>
                    </a:p>
                    <a:p>
                      <a:pPr algn="ctr">
                        <a:lnSpc>
                          <a:spcPct val="120000"/>
                        </a:lnSpc>
                        <a:spcAft>
                          <a:spcPts val="0"/>
                        </a:spcAft>
                      </a:pPr>
                      <a:r>
                        <a:rPr lang="zh-CN" sz="1600" b="1" kern="100" dirty="0">
                          <a:effectLst/>
                          <a:latin typeface="Times New Roman" panose="02020603050405020304" pitchFamily="18" charset="0"/>
                          <a:ea typeface="宋体" panose="02010600030101010101" pitchFamily="2" charset="-122"/>
                        </a:rPr>
                        <a:t>经费</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sz="1600" b="1" kern="100" dirty="0">
                          <a:effectLst/>
                          <a:latin typeface="Times New Roman" panose="02020603050405020304" pitchFamily="18" charset="0"/>
                          <a:ea typeface="宋体" panose="02010600030101010101" pitchFamily="2" charset="-122"/>
                        </a:rPr>
                        <a:t>起始</a:t>
                      </a:r>
                      <a:endParaRPr lang="en-US" altLang="zh-CN" sz="1600" b="1" kern="100" dirty="0">
                        <a:effectLst/>
                        <a:latin typeface="Times New Roman" panose="02020603050405020304" pitchFamily="18" charset="0"/>
                        <a:ea typeface="宋体" panose="02010600030101010101" pitchFamily="2" charset="-122"/>
                      </a:endParaRPr>
                    </a:p>
                    <a:p>
                      <a:pPr algn="ctr">
                        <a:lnSpc>
                          <a:spcPct val="120000"/>
                        </a:lnSpc>
                        <a:spcAft>
                          <a:spcPts val="0"/>
                        </a:spcAft>
                      </a:pPr>
                      <a:r>
                        <a:rPr lang="zh-CN" sz="1600" b="1" kern="100" dirty="0">
                          <a:effectLst/>
                          <a:latin typeface="Times New Roman" panose="02020603050405020304" pitchFamily="18" charset="0"/>
                          <a:ea typeface="宋体" panose="02010600030101010101" pitchFamily="2" charset="-122"/>
                        </a:rPr>
                        <a:t>年月</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sz="1600" b="1" kern="100" dirty="0">
                          <a:effectLst/>
                          <a:latin typeface="Times New Roman" panose="02020603050405020304" pitchFamily="18" charset="0"/>
                          <a:ea typeface="宋体" panose="02010600030101010101" pitchFamily="2" charset="-122"/>
                        </a:rPr>
                        <a:t>终止</a:t>
                      </a:r>
                      <a:endParaRPr lang="en-US" altLang="zh-CN" sz="1600" b="1" kern="100" dirty="0">
                        <a:effectLst/>
                        <a:latin typeface="Times New Roman" panose="02020603050405020304" pitchFamily="18" charset="0"/>
                        <a:ea typeface="宋体" panose="02010600030101010101" pitchFamily="2" charset="-122"/>
                      </a:endParaRPr>
                    </a:p>
                    <a:p>
                      <a:pPr algn="ctr">
                        <a:lnSpc>
                          <a:spcPct val="120000"/>
                        </a:lnSpc>
                        <a:spcAft>
                          <a:spcPts val="0"/>
                        </a:spcAft>
                      </a:pPr>
                      <a:r>
                        <a:rPr lang="zh-CN" sz="1600" b="1" kern="100" dirty="0">
                          <a:effectLst/>
                          <a:latin typeface="Times New Roman" panose="02020603050405020304" pitchFamily="18" charset="0"/>
                          <a:ea typeface="宋体" panose="02010600030101010101" pitchFamily="2" charset="-122"/>
                        </a:rPr>
                        <a:t>年月</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extLst>
                  <a:ext uri="{0D108BD9-81ED-4DB2-BD59-A6C34878D82A}">
                    <a16:rowId xmlns:a16="http://schemas.microsoft.com/office/drawing/2014/main" val="1741580173"/>
                  </a:ext>
                </a:extLst>
              </a:tr>
              <a:tr h="916940">
                <a:tc>
                  <a:txBody>
                    <a:bodyPr/>
                    <a:lstStyle/>
                    <a:p>
                      <a:pPr algn="ctr">
                        <a:lnSpc>
                          <a:spcPct val="120000"/>
                        </a:lnSpc>
                        <a:spcAft>
                          <a:spcPts val="0"/>
                        </a:spcAft>
                      </a:pPr>
                      <a:r>
                        <a:rPr lang="en-US" altLang="zh-CN" sz="1600" b="0" kern="1200" dirty="0">
                          <a:solidFill>
                            <a:schemeClr val="tx1"/>
                          </a:solidFill>
                          <a:effectLst/>
                          <a:latin typeface="+mj-lt"/>
                          <a:ea typeface="+mn-ea"/>
                          <a:cs typeface="+mn-cs"/>
                        </a:rPr>
                        <a:t>NLRP3</a:t>
                      </a:r>
                      <a:r>
                        <a:rPr lang="zh-CN" altLang="zh-CN" sz="1600" b="0" kern="1200" dirty="0">
                          <a:solidFill>
                            <a:schemeClr val="tx1"/>
                          </a:solidFill>
                          <a:effectLst/>
                          <a:latin typeface="+mj-lt"/>
                          <a:ea typeface="+mn-ea"/>
                          <a:cs typeface="+mn-cs"/>
                        </a:rPr>
                        <a:t>炎症小体活化在量子点诱导的中枢神经细胞焦亡中的作用和机制研究</a:t>
                      </a:r>
                      <a:r>
                        <a:rPr lang="zh-CN" altLang="zh-CN" sz="1600" b="0" dirty="0">
                          <a:effectLst/>
                          <a:latin typeface="+mj-lt"/>
                          <a:ea typeface="+mn-ea"/>
                        </a:rPr>
                        <a:t> </a:t>
                      </a:r>
                      <a:endParaRPr lang="zh-CN" altLang="zh-CN" sz="1600" b="0" kern="100" dirty="0">
                        <a:effectLst/>
                        <a:latin typeface="+mj-lt"/>
                        <a:ea typeface="+mn-ea"/>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altLang="zh-CN" sz="1600" b="0" kern="1200" dirty="0">
                          <a:solidFill>
                            <a:schemeClr val="tx1"/>
                          </a:solidFill>
                          <a:effectLst/>
                          <a:latin typeface="+mj-lt"/>
                          <a:ea typeface="+mn-ea"/>
                          <a:cs typeface="+mn-cs"/>
                        </a:rPr>
                        <a:t>江苏省基础研究计划（自然科学基金）青年项目</a:t>
                      </a:r>
                      <a:r>
                        <a:rPr lang="zh-CN" altLang="zh-CN" sz="1600" b="0" dirty="0">
                          <a:effectLst/>
                          <a:latin typeface="+mj-lt"/>
                          <a:ea typeface="+mn-ea"/>
                        </a:rPr>
                        <a:t> </a:t>
                      </a:r>
                      <a:endParaRPr lang="zh-CN" sz="1600" b="0" kern="100" dirty="0">
                        <a:effectLst/>
                        <a:latin typeface="+mj-lt"/>
                        <a:ea typeface="+mn-ea"/>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en-US" altLang="zh-CN" sz="1600" b="0" kern="100" dirty="0">
                          <a:effectLst/>
                          <a:latin typeface="+mj-lt"/>
                          <a:ea typeface="+mn-ea"/>
                        </a:rPr>
                        <a:t>20</a:t>
                      </a:r>
                      <a:r>
                        <a:rPr lang="zh-CN" sz="1600" b="0" kern="100" dirty="0">
                          <a:effectLst/>
                          <a:latin typeface="+mj-lt"/>
                          <a:ea typeface="+mn-ea"/>
                        </a:rPr>
                        <a:t>万元</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en-US" sz="1600" b="0" kern="100" dirty="0">
                          <a:effectLst/>
                          <a:latin typeface="+mj-lt"/>
                          <a:ea typeface="+mn-ea"/>
                        </a:rPr>
                        <a:t>201</a:t>
                      </a:r>
                      <a:r>
                        <a:rPr lang="en-US" altLang="zh-CN" sz="1600" b="0" kern="100" dirty="0">
                          <a:effectLst/>
                          <a:latin typeface="+mj-lt"/>
                          <a:ea typeface="+mn-ea"/>
                        </a:rPr>
                        <a:t>8</a:t>
                      </a:r>
                      <a:r>
                        <a:rPr lang="en-US" sz="1600" b="0" kern="100" dirty="0">
                          <a:effectLst/>
                          <a:latin typeface="+mj-lt"/>
                          <a:ea typeface="+mn-ea"/>
                        </a:rPr>
                        <a:t>.0</a:t>
                      </a:r>
                      <a:r>
                        <a:rPr lang="en-US" altLang="zh-CN" sz="1600" b="0" kern="100" dirty="0">
                          <a:effectLst/>
                          <a:latin typeface="+mj-lt"/>
                          <a:ea typeface="+mn-ea"/>
                        </a:rPr>
                        <a:t>7</a:t>
                      </a:r>
                      <a:endParaRPr lang="zh-CN" sz="1600" b="0" kern="100" dirty="0">
                        <a:effectLst/>
                        <a:latin typeface="+mj-lt"/>
                        <a:ea typeface="+mn-ea"/>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en-US" sz="1600" b="0" kern="100" dirty="0">
                          <a:effectLst/>
                          <a:latin typeface="+mj-lt"/>
                          <a:ea typeface="+mn-ea"/>
                        </a:rPr>
                        <a:t>20</a:t>
                      </a:r>
                      <a:r>
                        <a:rPr lang="en-US" altLang="zh-CN" sz="1600" b="0" kern="100" dirty="0">
                          <a:effectLst/>
                          <a:latin typeface="+mj-lt"/>
                          <a:ea typeface="+mn-ea"/>
                        </a:rPr>
                        <a:t>21</a:t>
                      </a:r>
                      <a:r>
                        <a:rPr lang="en-US" sz="1600" b="0" kern="100" dirty="0">
                          <a:effectLst/>
                          <a:latin typeface="+mj-lt"/>
                          <a:ea typeface="+mn-ea"/>
                        </a:rPr>
                        <a:t>.</a:t>
                      </a:r>
                      <a:r>
                        <a:rPr lang="en-US" altLang="zh-CN" sz="1600" b="0" kern="100" dirty="0">
                          <a:effectLst/>
                          <a:latin typeface="+mj-lt"/>
                          <a:ea typeface="+mn-ea"/>
                        </a:rPr>
                        <a:t>06</a:t>
                      </a:r>
                      <a:endParaRPr lang="zh-CN" sz="1600" b="0" kern="100" dirty="0">
                        <a:effectLst/>
                        <a:latin typeface="+mj-lt"/>
                        <a:ea typeface="+mn-ea"/>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extLst>
                  <a:ext uri="{0D108BD9-81ED-4DB2-BD59-A6C34878D82A}">
                    <a16:rowId xmlns:a16="http://schemas.microsoft.com/office/drawing/2014/main" val="2531602833"/>
                  </a:ext>
                </a:extLst>
              </a:tr>
              <a:tr h="905680">
                <a:tc>
                  <a:txBody>
                    <a:bodyPr/>
                    <a:lstStyle/>
                    <a:p>
                      <a:pPr algn="ctr">
                        <a:lnSpc>
                          <a:spcPct val="120000"/>
                        </a:lnSpc>
                        <a:spcAft>
                          <a:spcPts val="0"/>
                        </a:spcAft>
                      </a:pPr>
                      <a:r>
                        <a:rPr lang="zh-CN" altLang="zh-CN" sz="1600" b="0" kern="1200" dirty="0">
                          <a:solidFill>
                            <a:schemeClr val="tx1"/>
                          </a:solidFill>
                          <a:effectLst/>
                          <a:latin typeface="+mj-lt"/>
                          <a:ea typeface="+mn-ea"/>
                          <a:cs typeface="+mn-cs"/>
                        </a:rPr>
                        <a:t>不同量子点诱导中枢炎症和神经细胞焦亡及</a:t>
                      </a:r>
                      <a:r>
                        <a:rPr lang="en-US" altLang="zh-CN" sz="1600" b="0" kern="1200" dirty="0">
                          <a:solidFill>
                            <a:schemeClr val="tx1"/>
                          </a:solidFill>
                          <a:effectLst/>
                          <a:latin typeface="+mj-lt"/>
                          <a:ea typeface="+mn-ea"/>
                          <a:cs typeface="+mn-cs"/>
                        </a:rPr>
                        <a:t>NLRP3</a:t>
                      </a:r>
                      <a:r>
                        <a:rPr lang="zh-CN" altLang="zh-CN" sz="1600" b="0" kern="1200" dirty="0">
                          <a:solidFill>
                            <a:schemeClr val="tx1"/>
                          </a:solidFill>
                          <a:effectLst/>
                          <a:latin typeface="+mj-lt"/>
                          <a:ea typeface="+mn-ea"/>
                          <a:cs typeface="+mn-cs"/>
                        </a:rPr>
                        <a:t>炎症小体活化在其中的作用和机制的研究</a:t>
                      </a:r>
                      <a:r>
                        <a:rPr lang="zh-CN" altLang="zh-CN" sz="1600" b="0" dirty="0">
                          <a:effectLst/>
                          <a:latin typeface="+mj-lt"/>
                          <a:ea typeface="+mn-ea"/>
                        </a:rPr>
                        <a:t> </a:t>
                      </a:r>
                      <a:endParaRPr lang="zh-CN" sz="1600" b="0" kern="100" dirty="0">
                        <a:effectLst/>
                        <a:latin typeface="+mj-lt"/>
                        <a:ea typeface="+mn-ea"/>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br>
                        <a:rPr lang="zh-CN" altLang="en-US" sz="1600" b="0" kern="1200" dirty="0">
                          <a:solidFill>
                            <a:schemeClr val="tx1"/>
                          </a:solidFill>
                          <a:effectLst/>
                          <a:latin typeface="+mj-lt"/>
                          <a:ea typeface="+mn-ea"/>
                          <a:cs typeface="+mn-cs"/>
                        </a:rPr>
                      </a:br>
                      <a:r>
                        <a:rPr lang="zh-CN" altLang="en-US" sz="1600" b="0" kern="1200" dirty="0">
                          <a:solidFill>
                            <a:schemeClr val="tx1"/>
                          </a:solidFill>
                          <a:effectLst/>
                          <a:latin typeface="+mj-lt"/>
                          <a:ea typeface="+mn-ea"/>
                          <a:cs typeface="+mn-cs"/>
                        </a:rPr>
                        <a:t>南京市留学回国人员择优资助项目</a:t>
                      </a:r>
                    </a:p>
                  </a:txBody>
                  <a:tcPr marL="19050" marR="1905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en-US" altLang="zh-CN" sz="1600" b="0" kern="100" dirty="0">
                          <a:effectLst/>
                          <a:latin typeface="+mj-lt"/>
                          <a:ea typeface="+mn-ea"/>
                        </a:rPr>
                        <a:t>3</a:t>
                      </a:r>
                      <a:r>
                        <a:rPr lang="zh-CN" altLang="en-US" sz="1600" b="0" kern="100" dirty="0">
                          <a:effectLst/>
                          <a:latin typeface="+mj-lt"/>
                          <a:ea typeface="+mn-ea"/>
                        </a:rPr>
                        <a:t>万</a:t>
                      </a:r>
                      <a:r>
                        <a:rPr lang="zh-CN" sz="1600" b="0" kern="100" dirty="0">
                          <a:effectLst/>
                          <a:latin typeface="+mj-lt"/>
                          <a:ea typeface="+mn-ea"/>
                        </a:rPr>
                        <a:t>元</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en-US" sz="1600" b="0" kern="100" dirty="0">
                          <a:effectLst/>
                          <a:latin typeface="+mj-lt"/>
                          <a:ea typeface="+mn-ea"/>
                        </a:rPr>
                        <a:t>201</a:t>
                      </a:r>
                      <a:r>
                        <a:rPr lang="en-US" altLang="zh-CN" sz="1600" b="0" kern="100" dirty="0">
                          <a:effectLst/>
                          <a:latin typeface="+mj-lt"/>
                          <a:ea typeface="+mn-ea"/>
                        </a:rPr>
                        <a:t>8</a:t>
                      </a:r>
                      <a:endParaRPr lang="zh-CN" sz="1600" b="0" kern="100" dirty="0">
                        <a:effectLst/>
                        <a:latin typeface="+mj-lt"/>
                        <a:ea typeface="+mn-ea"/>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endParaRPr lang="zh-CN" sz="1600" b="0" kern="100" dirty="0">
                        <a:effectLst/>
                        <a:latin typeface="+mj-lt"/>
                        <a:ea typeface="+mn-ea"/>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extLst>
                  <a:ext uri="{0D108BD9-81ED-4DB2-BD59-A6C34878D82A}">
                    <a16:rowId xmlns:a16="http://schemas.microsoft.com/office/drawing/2014/main" val="1068917952"/>
                  </a:ext>
                </a:extLst>
              </a:tr>
            </a:tbl>
          </a:graphicData>
        </a:graphic>
      </p:graphicFrame>
      <p:sp>
        <p:nvSpPr>
          <p:cNvPr id="4" name="矩形 3"/>
          <p:cNvSpPr/>
          <p:nvPr/>
        </p:nvSpPr>
        <p:spPr>
          <a:xfrm>
            <a:off x="827088" y="6207677"/>
            <a:ext cx="7848872" cy="507831"/>
          </a:xfrm>
          <a:prstGeom prst="rect">
            <a:avLst/>
          </a:prstGeom>
        </p:spPr>
        <p:txBody>
          <a:bodyPr wrap="square">
            <a:spAutoFit/>
          </a:bodyPr>
          <a:lstStyle/>
          <a:p>
            <a:pPr marL="342900" indent="-342900">
              <a:lnSpc>
                <a:spcPct val="150000"/>
              </a:lnSpc>
              <a:buFont typeface="Wingdings" panose="05000000000000000000" pitchFamily="2" charset="2"/>
              <a:buChar char="Ø"/>
            </a:pPr>
            <a:r>
              <a:rPr lang="en-US" altLang="zh-CN" sz="2000" b="1" kern="100" dirty="0">
                <a:latin typeface="Times New Roman" panose="02020603050405020304" pitchFamily="18" charset="0"/>
                <a:cs typeface="Times New Roman" panose="02020603050405020304" pitchFamily="18" charset="0"/>
              </a:rPr>
              <a:t>2017</a:t>
            </a:r>
            <a:r>
              <a:rPr lang="zh-CN" altLang="zh-CN" sz="2000" b="1" kern="100" dirty="0">
                <a:latin typeface="Times New Roman" panose="02020603050405020304" pitchFamily="18" charset="0"/>
                <a:cs typeface="Times New Roman" panose="02020603050405020304" pitchFamily="18" charset="0"/>
              </a:rPr>
              <a:t>年至</a:t>
            </a:r>
            <a:r>
              <a:rPr lang="en-US" altLang="zh-CN" sz="2000" b="1" kern="100" dirty="0">
                <a:latin typeface="Times New Roman" panose="02020603050405020304" pitchFamily="18" charset="0"/>
                <a:cs typeface="Times New Roman" panose="02020603050405020304" pitchFamily="18" charset="0"/>
              </a:rPr>
              <a:t>2020</a:t>
            </a:r>
            <a:r>
              <a:rPr lang="zh-CN" altLang="zh-CN" sz="2000" b="1" kern="100" dirty="0">
                <a:latin typeface="Times New Roman" panose="02020603050405020304" pitchFamily="18" charset="0"/>
                <a:cs typeface="Times New Roman" panose="02020603050405020304" pitchFamily="18" charset="0"/>
              </a:rPr>
              <a:t>年</a:t>
            </a:r>
            <a:r>
              <a:rPr kumimoji="1" lang="zh-CN" altLang="en-US" sz="2000" b="1" dirty="0">
                <a:latin typeface="华文宋体" panose="02010600040101010101" pitchFamily="2" charset="-122"/>
                <a:ea typeface="华文宋体" panose="02010600040101010101" pitchFamily="2" charset="-122"/>
              </a:rPr>
              <a:t>实际到款总经费</a:t>
            </a:r>
            <a:r>
              <a:rPr kumimoji="1" lang="en-US" altLang="zh-CN" sz="2000" b="1" dirty="0">
                <a:latin typeface="华文宋体" panose="02010600040101010101" pitchFamily="2" charset="-122"/>
                <a:ea typeface="华文宋体" panose="02010600040101010101" pitchFamily="2" charset="-122"/>
              </a:rPr>
              <a:t>23</a:t>
            </a:r>
            <a:r>
              <a:rPr kumimoji="1" lang="zh-CN" altLang="en-US" sz="2000" b="1" dirty="0">
                <a:latin typeface="华文宋体" panose="02010600040101010101" pitchFamily="2" charset="-122"/>
                <a:ea typeface="华文宋体" panose="02010600040101010101" pitchFamily="2" charset="-122"/>
              </a:rPr>
              <a:t>万，年均到款经费</a:t>
            </a:r>
            <a:r>
              <a:rPr kumimoji="1" lang="en-US" altLang="zh-CN" sz="2000" b="1" dirty="0">
                <a:latin typeface="华文宋体" panose="02010600040101010101" pitchFamily="2" charset="-122"/>
                <a:ea typeface="华文宋体" panose="02010600040101010101" pitchFamily="2" charset="-122"/>
              </a:rPr>
              <a:t>7.6</a:t>
            </a:r>
            <a:r>
              <a:rPr kumimoji="1" lang="zh-CN" altLang="en-US" sz="2000" b="1" dirty="0">
                <a:latin typeface="华文宋体" panose="02010600040101010101" pitchFamily="2" charset="-122"/>
                <a:ea typeface="华文宋体" panose="02010600040101010101" pitchFamily="2" charset="-122"/>
              </a:rPr>
              <a:t>万</a:t>
            </a:r>
            <a:r>
              <a:rPr lang="zh-CN" altLang="zh-CN" sz="2000" b="1" kern="100" dirty="0">
                <a:latin typeface="Times New Roman" panose="02020603050405020304" pitchFamily="18" charset="0"/>
                <a:cs typeface="Times New Roman" panose="02020603050405020304" pitchFamily="18" charset="0"/>
              </a:rPr>
              <a:t>。</a:t>
            </a:r>
            <a:r>
              <a:rPr lang="en-US" altLang="zh-CN" sz="2000" b="1" kern="100" dirty="0">
                <a:latin typeface="Times New Roman" panose="02020603050405020304" pitchFamily="18" charset="0"/>
                <a:cs typeface="Times New Roman" panose="02020603050405020304" pitchFamily="18" charset="0"/>
              </a:rPr>
              <a:t> </a:t>
            </a:r>
            <a:endParaRPr lang="zh-CN" altLang="zh-CN" sz="2000" b="1" kern="100" dirty="0">
              <a:latin typeface="Times New Roman" panose="02020603050405020304" pitchFamily="18" charset="0"/>
              <a:cs typeface="Times New Roman" panose="02020603050405020304" pitchFamily="18" charset="0"/>
            </a:endParaRPr>
          </a:p>
        </p:txBody>
      </p:sp>
      <p:sp>
        <p:nvSpPr>
          <p:cNvPr id="2" name="文本框 1">
            <a:extLst>
              <a:ext uri="{FF2B5EF4-FFF2-40B4-BE49-F238E27FC236}">
                <a16:creationId xmlns:a16="http://schemas.microsoft.com/office/drawing/2014/main" id="{D283D122-60CA-4D46-B5E8-FE8551355C42}"/>
              </a:ext>
            </a:extLst>
          </p:cNvPr>
          <p:cNvSpPr txBox="1"/>
          <p:nvPr/>
        </p:nvSpPr>
        <p:spPr>
          <a:xfrm>
            <a:off x="827088" y="777678"/>
            <a:ext cx="1217000" cy="400110"/>
          </a:xfrm>
          <a:prstGeom prst="rect">
            <a:avLst/>
          </a:prstGeom>
          <a:noFill/>
        </p:spPr>
        <p:txBody>
          <a:bodyPr wrap="none" rtlCol="0">
            <a:spAutoFit/>
          </a:bodyPr>
          <a:lstStyle/>
          <a:p>
            <a:r>
              <a:rPr kumimoji="1" lang="zh-CN" altLang="en-US" sz="2000" b="1" dirty="0"/>
              <a:t>主持项目</a:t>
            </a:r>
          </a:p>
        </p:txBody>
      </p:sp>
      <p:sp>
        <p:nvSpPr>
          <p:cNvPr id="7" name="文本框 6">
            <a:extLst>
              <a:ext uri="{FF2B5EF4-FFF2-40B4-BE49-F238E27FC236}">
                <a16:creationId xmlns:a16="http://schemas.microsoft.com/office/drawing/2014/main" id="{1A54B116-98E8-8249-8FD2-F15AC1243097}"/>
              </a:ext>
            </a:extLst>
          </p:cNvPr>
          <p:cNvSpPr txBox="1"/>
          <p:nvPr/>
        </p:nvSpPr>
        <p:spPr>
          <a:xfrm>
            <a:off x="814893" y="3677551"/>
            <a:ext cx="1217000" cy="400110"/>
          </a:xfrm>
          <a:prstGeom prst="rect">
            <a:avLst/>
          </a:prstGeom>
          <a:noFill/>
        </p:spPr>
        <p:txBody>
          <a:bodyPr wrap="none" rtlCol="0">
            <a:spAutoFit/>
          </a:bodyPr>
          <a:lstStyle/>
          <a:p>
            <a:r>
              <a:rPr kumimoji="1" lang="zh-CN" altLang="en-US" sz="2000" b="1" dirty="0"/>
              <a:t>参与项目</a:t>
            </a:r>
          </a:p>
        </p:txBody>
      </p:sp>
      <p:graphicFrame>
        <p:nvGraphicFramePr>
          <p:cNvPr id="8" name="表格 7">
            <a:extLst>
              <a:ext uri="{FF2B5EF4-FFF2-40B4-BE49-F238E27FC236}">
                <a16:creationId xmlns:a16="http://schemas.microsoft.com/office/drawing/2014/main" id="{0C6127D3-3B40-5F4F-8359-3683180F0A78}"/>
              </a:ext>
            </a:extLst>
          </p:cNvPr>
          <p:cNvGraphicFramePr>
            <a:graphicFrameLocks noGrp="1"/>
          </p:cNvGraphicFramePr>
          <p:nvPr>
            <p:extLst>
              <p:ext uri="{D42A27DB-BD31-4B8C-83A1-F6EECF244321}">
                <p14:modId xmlns:p14="http://schemas.microsoft.com/office/powerpoint/2010/main" val="3633589068"/>
              </p:ext>
            </p:extLst>
          </p:nvPr>
        </p:nvGraphicFramePr>
        <p:xfrm>
          <a:off x="827585" y="4068722"/>
          <a:ext cx="7992887" cy="2139019"/>
        </p:xfrm>
        <a:graphic>
          <a:graphicData uri="http://schemas.openxmlformats.org/drawingml/2006/table">
            <a:tbl>
              <a:tblPr/>
              <a:tblGrid>
                <a:gridCol w="3312367">
                  <a:extLst>
                    <a:ext uri="{9D8B030D-6E8A-4147-A177-3AD203B41FA5}">
                      <a16:colId xmlns:a16="http://schemas.microsoft.com/office/drawing/2014/main" val="552658516"/>
                    </a:ext>
                  </a:extLst>
                </a:gridCol>
                <a:gridCol w="1656184">
                  <a:extLst>
                    <a:ext uri="{9D8B030D-6E8A-4147-A177-3AD203B41FA5}">
                      <a16:colId xmlns:a16="http://schemas.microsoft.com/office/drawing/2014/main" val="3689282305"/>
                    </a:ext>
                  </a:extLst>
                </a:gridCol>
                <a:gridCol w="792088">
                  <a:extLst>
                    <a:ext uri="{9D8B030D-6E8A-4147-A177-3AD203B41FA5}">
                      <a16:colId xmlns:a16="http://schemas.microsoft.com/office/drawing/2014/main" val="658190438"/>
                    </a:ext>
                  </a:extLst>
                </a:gridCol>
                <a:gridCol w="864096">
                  <a:extLst>
                    <a:ext uri="{9D8B030D-6E8A-4147-A177-3AD203B41FA5}">
                      <a16:colId xmlns:a16="http://schemas.microsoft.com/office/drawing/2014/main" val="3778372199"/>
                    </a:ext>
                  </a:extLst>
                </a:gridCol>
                <a:gridCol w="720080">
                  <a:extLst>
                    <a:ext uri="{9D8B030D-6E8A-4147-A177-3AD203B41FA5}">
                      <a16:colId xmlns:a16="http://schemas.microsoft.com/office/drawing/2014/main" val="3840709825"/>
                    </a:ext>
                  </a:extLst>
                </a:gridCol>
                <a:gridCol w="648072">
                  <a:extLst>
                    <a:ext uri="{9D8B030D-6E8A-4147-A177-3AD203B41FA5}">
                      <a16:colId xmlns:a16="http://schemas.microsoft.com/office/drawing/2014/main" val="2933374784"/>
                    </a:ext>
                  </a:extLst>
                </a:gridCol>
              </a:tblGrid>
              <a:tr h="194247">
                <a:tc>
                  <a:txBody>
                    <a:bodyPr/>
                    <a:lstStyle/>
                    <a:p>
                      <a:pPr algn="ctr">
                        <a:lnSpc>
                          <a:spcPct val="120000"/>
                        </a:lnSpc>
                        <a:spcAft>
                          <a:spcPts val="0"/>
                        </a:spcAft>
                      </a:pPr>
                      <a:r>
                        <a:rPr lang="zh-CN" altLang="en-US" sz="1400" b="1" kern="1200" dirty="0">
                          <a:solidFill>
                            <a:schemeClr val="tx1"/>
                          </a:solidFill>
                          <a:effectLst/>
                          <a:latin typeface="+mj-lt"/>
                          <a:ea typeface="+mn-ea"/>
                          <a:cs typeface="+mn-cs"/>
                        </a:rPr>
                        <a:t>项目名称</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altLang="en-US" sz="1400" b="1" kern="1200" dirty="0">
                          <a:solidFill>
                            <a:schemeClr val="tx1"/>
                          </a:solidFill>
                          <a:effectLst/>
                          <a:latin typeface="+mj-lt"/>
                          <a:ea typeface="+mn-ea"/>
                          <a:cs typeface="+mn-cs"/>
                        </a:rPr>
                        <a:t>项目性质及来源</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altLang="en-US" sz="1400" b="1" kern="1200" dirty="0">
                          <a:solidFill>
                            <a:schemeClr val="tx1"/>
                          </a:solidFill>
                          <a:effectLst/>
                          <a:latin typeface="+mj-lt"/>
                          <a:ea typeface="+mn-ea"/>
                          <a:cs typeface="+mn-cs"/>
                        </a:rPr>
                        <a:t>项目</a:t>
                      </a:r>
                      <a:endParaRPr lang="en-US" altLang="zh-CN" sz="1400" b="1" kern="1200" dirty="0">
                        <a:solidFill>
                          <a:schemeClr val="tx1"/>
                        </a:solidFill>
                        <a:effectLst/>
                        <a:latin typeface="+mj-lt"/>
                        <a:ea typeface="+mn-ea"/>
                        <a:cs typeface="+mn-cs"/>
                      </a:endParaRPr>
                    </a:p>
                    <a:p>
                      <a:pPr algn="ctr">
                        <a:lnSpc>
                          <a:spcPct val="120000"/>
                        </a:lnSpc>
                        <a:spcAft>
                          <a:spcPts val="0"/>
                        </a:spcAft>
                      </a:pPr>
                      <a:r>
                        <a:rPr lang="zh-CN" altLang="en-US" sz="1400" b="1" kern="1200" dirty="0">
                          <a:solidFill>
                            <a:schemeClr val="tx1"/>
                          </a:solidFill>
                          <a:effectLst/>
                          <a:latin typeface="+mj-lt"/>
                          <a:ea typeface="+mn-ea"/>
                          <a:cs typeface="+mn-cs"/>
                        </a:rPr>
                        <a:t>经费</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altLang="en-US" sz="1400" b="1" kern="1200" dirty="0">
                          <a:solidFill>
                            <a:schemeClr val="tx1"/>
                          </a:solidFill>
                          <a:effectLst/>
                          <a:latin typeface="+mj-lt"/>
                          <a:ea typeface="+mn-ea"/>
                          <a:cs typeface="+mn-cs"/>
                        </a:rPr>
                        <a:t>起始</a:t>
                      </a:r>
                      <a:endParaRPr lang="en-US" altLang="zh-CN" sz="1400" b="1" kern="1200" dirty="0">
                        <a:solidFill>
                          <a:schemeClr val="tx1"/>
                        </a:solidFill>
                        <a:effectLst/>
                        <a:latin typeface="+mj-lt"/>
                        <a:ea typeface="+mn-ea"/>
                        <a:cs typeface="+mn-cs"/>
                      </a:endParaRPr>
                    </a:p>
                    <a:p>
                      <a:pPr algn="ctr">
                        <a:lnSpc>
                          <a:spcPct val="120000"/>
                        </a:lnSpc>
                        <a:spcAft>
                          <a:spcPts val="0"/>
                        </a:spcAft>
                      </a:pPr>
                      <a:r>
                        <a:rPr lang="zh-CN" altLang="en-US" sz="1400" b="1" kern="1200" dirty="0">
                          <a:solidFill>
                            <a:schemeClr val="tx1"/>
                          </a:solidFill>
                          <a:effectLst/>
                          <a:latin typeface="+mj-lt"/>
                          <a:ea typeface="+mn-ea"/>
                          <a:cs typeface="+mn-cs"/>
                        </a:rPr>
                        <a:t>年月</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altLang="en-US" sz="1400" b="1" kern="1200" dirty="0">
                          <a:solidFill>
                            <a:schemeClr val="tx1"/>
                          </a:solidFill>
                          <a:effectLst/>
                          <a:latin typeface="+mj-lt"/>
                          <a:ea typeface="+mn-ea"/>
                          <a:cs typeface="+mn-cs"/>
                        </a:rPr>
                        <a:t>终止</a:t>
                      </a:r>
                      <a:endParaRPr lang="en-US" altLang="zh-CN" sz="1400" b="1" kern="1200" dirty="0">
                        <a:solidFill>
                          <a:schemeClr val="tx1"/>
                        </a:solidFill>
                        <a:effectLst/>
                        <a:latin typeface="+mj-lt"/>
                        <a:ea typeface="+mn-ea"/>
                        <a:cs typeface="+mn-cs"/>
                      </a:endParaRPr>
                    </a:p>
                    <a:p>
                      <a:pPr algn="ctr">
                        <a:lnSpc>
                          <a:spcPct val="120000"/>
                        </a:lnSpc>
                        <a:spcAft>
                          <a:spcPts val="0"/>
                        </a:spcAft>
                      </a:pPr>
                      <a:r>
                        <a:rPr lang="zh-CN" altLang="en-US" sz="1400" b="1" kern="1200" dirty="0">
                          <a:solidFill>
                            <a:schemeClr val="tx1"/>
                          </a:solidFill>
                          <a:effectLst/>
                          <a:latin typeface="+mj-lt"/>
                          <a:ea typeface="+mn-ea"/>
                          <a:cs typeface="+mn-cs"/>
                        </a:rPr>
                        <a:t>年月</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altLang="en-US" sz="1400" b="1" kern="1200" dirty="0">
                          <a:solidFill>
                            <a:schemeClr val="tx1"/>
                          </a:solidFill>
                          <a:effectLst/>
                          <a:latin typeface="+mj-lt"/>
                          <a:ea typeface="+mn-ea"/>
                          <a:cs typeface="+mn-cs"/>
                        </a:rPr>
                        <a:t>参与排名</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extLst>
                  <a:ext uri="{0D108BD9-81ED-4DB2-BD59-A6C34878D82A}">
                    <a16:rowId xmlns:a16="http://schemas.microsoft.com/office/drawing/2014/main" val="1741580173"/>
                  </a:ext>
                </a:extLst>
              </a:tr>
              <a:tr h="825701">
                <a:tc>
                  <a: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zh-CN" altLang="zh-CN" sz="1400" b="0" kern="1200" dirty="0">
                          <a:solidFill>
                            <a:schemeClr val="tx1"/>
                          </a:solidFill>
                          <a:effectLst/>
                          <a:latin typeface="+mj-lt"/>
                          <a:ea typeface="+mn-ea"/>
                          <a:cs typeface="+mn-cs"/>
                        </a:rPr>
                        <a:t>基于代谢组学的碲化镉（</a:t>
                      </a:r>
                      <a:r>
                        <a:rPr lang="en-US" altLang="zh-CN" sz="1400" b="0" kern="1200" dirty="0" err="1">
                          <a:solidFill>
                            <a:schemeClr val="tx1"/>
                          </a:solidFill>
                          <a:effectLst/>
                          <a:latin typeface="+mj-lt"/>
                          <a:ea typeface="+mn-ea"/>
                          <a:cs typeface="+mn-cs"/>
                        </a:rPr>
                        <a:t>CdTe</a:t>
                      </a:r>
                      <a:r>
                        <a:rPr lang="zh-CN" altLang="zh-CN" sz="1400" b="0" kern="1200" dirty="0">
                          <a:solidFill>
                            <a:schemeClr val="tx1"/>
                          </a:solidFill>
                          <a:effectLst/>
                          <a:latin typeface="+mj-lt"/>
                          <a:ea typeface="+mn-ea"/>
                          <a:cs typeface="+mn-cs"/>
                        </a:rPr>
                        <a:t>）量子点对小胶质细胞神经毒性机制的研究 </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br>
                        <a:rPr lang="zh-CN" altLang="en-US" sz="1400" b="0" kern="1200" dirty="0">
                          <a:solidFill>
                            <a:schemeClr val="tx1"/>
                          </a:solidFill>
                          <a:effectLst/>
                          <a:latin typeface="+mj-lt"/>
                          <a:ea typeface="+mn-ea"/>
                          <a:cs typeface="+mn-cs"/>
                        </a:rPr>
                      </a:br>
                      <a:r>
                        <a:rPr lang="zh-CN" altLang="zh-CN" sz="1400" b="0" kern="1200" dirty="0">
                          <a:solidFill>
                            <a:schemeClr val="tx1"/>
                          </a:solidFill>
                          <a:effectLst/>
                          <a:latin typeface="+mj-lt"/>
                          <a:ea typeface="+mn-ea"/>
                          <a:cs typeface="+mn-cs"/>
                        </a:rPr>
                        <a:t>国家自然科学基金面上项目 </a:t>
                      </a:r>
                      <a:endParaRPr lang="zh-CN" altLang="en-US" sz="1400" b="0" kern="1200" dirty="0">
                        <a:solidFill>
                          <a:schemeClr val="tx1"/>
                        </a:solidFill>
                        <a:effectLst/>
                        <a:latin typeface="+mj-lt"/>
                        <a:ea typeface="+mn-ea"/>
                        <a:cs typeface="+mn-cs"/>
                      </a:endParaRPr>
                    </a:p>
                  </a:txBody>
                  <a:tcPr marL="19050" marR="1905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en-US" altLang="zh-CN" sz="1400" b="0" kern="1200" dirty="0">
                          <a:solidFill>
                            <a:schemeClr val="tx1"/>
                          </a:solidFill>
                          <a:effectLst/>
                          <a:latin typeface="+mj-lt"/>
                          <a:ea typeface="+mn-ea"/>
                          <a:cs typeface="+mn-cs"/>
                        </a:rPr>
                        <a:t>60</a:t>
                      </a:r>
                      <a:r>
                        <a:rPr lang="zh-CN" altLang="en-US" sz="1400" b="0" kern="1200" dirty="0">
                          <a:solidFill>
                            <a:schemeClr val="tx1"/>
                          </a:solidFill>
                          <a:effectLst/>
                          <a:latin typeface="+mj-lt"/>
                          <a:ea typeface="+mn-ea"/>
                          <a:cs typeface="+mn-cs"/>
                        </a:rPr>
                        <a:t>万元</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en-US" sz="1400" b="0" kern="1200" dirty="0">
                          <a:solidFill>
                            <a:schemeClr val="tx1"/>
                          </a:solidFill>
                          <a:effectLst/>
                          <a:latin typeface="+mj-lt"/>
                          <a:ea typeface="+mn-ea"/>
                          <a:cs typeface="+mn-cs"/>
                        </a:rPr>
                        <a:t>201</a:t>
                      </a:r>
                      <a:r>
                        <a:rPr lang="en-US" altLang="zh-CN" sz="1400" b="0" kern="1200" dirty="0">
                          <a:solidFill>
                            <a:schemeClr val="tx1"/>
                          </a:solidFill>
                          <a:effectLst/>
                          <a:latin typeface="+mj-lt"/>
                          <a:ea typeface="+mn-ea"/>
                          <a:cs typeface="+mn-cs"/>
                        </a:rPr>
                        <a:t>7.01</a:t>
                      </a:r>
                      <a:endParaRPr lang="zh-CN" altLang="en-US" sz="1400" b="0" kern="1200" dirty="0">
                        <a:solidFill>
                          <a:schemeClr val="tx1"/>
                        </a:solidFill>
                        <a:effectLst/>
                        <a:latin typeface="+mj-lt"/>
                        <a:ea typeface="+mn-ea"/>
                        <a:cs typeface="+mn-cs"/>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en-US" altLang="zh-CN" sz="1400" b="0" kern="1200" dirty="0">
                          <a:solidFill>
                            <a:schemeClr val="tx1"/>
                          </a:solidFill>
                          <a:effectLst/>
                          <a:latin typeface="+mj-lt"/>
                          <a:ea typeface="+mn-ea"/>
                          <a:cs typeface="+mn-cs"/>
                        </a:rPr>
                        <a:t>2020.12</a:t>
                      </a:r>
                      <a:endParaRPr lang="zh-CN" altLang="en-US" sz="1400" b="0" kern="1200" dirty="0">
                        <a:solidFill>
                          <a:schemeClr val="tx1"/>
                        </a:solidFill>
                        <a:effectLst/>
                        <a:latin typeface="+mj-lt"/>
                        <a:ea typeface="+mn-ea"/>
                        <a:cs typeface="+mn-cs"/>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altLang="en-US" sz="1400" b="0" kern="1200" dirty="0">
                          <a:solidFill>
                            <a:schemeClr val="tx1"/>
                          </a:solidFill>
                          <a:effectLst/>
                          <a:latin typeface="+mj-lt"/>
                          <a:ea typeface="+mn-ea"/>
                          <a:cs typeface="+mn-cs"/>
                        </a:rPr>
                        <a:t>第</a:t>
                      </a:r>
                      <a:r>
                        <a:rPr lang="en-US" altLang="zh-CN" sz="1400" b="0" kern="1200" dirty="0">
                          <a:solidFill>
                            <a:schemeClr val="tx1"/>
                          </a:solidFill>
                          <a:effectLst/>
                          <a:latin typeface="+mj-lt"/>
                          <a:ea typeface="+mn-ea"/>
                          <a:cs typeface="+mn-cs"/>
                        </a:rPr>
                        <a:t>5</a:t>
                      </a:r>
                      <a:r>
                        <a:rPr lang="zh-CN" altLang="en-US" sz="1400" b="0" kern="1200" dirty="0">
                          <a:solidFill>
                            <a:schemeClr val="tx1"/>
                          </a:solidFill>
                          <a:effectLst/>
                          <a:latin typeface="+mj-lt"/>
                          <a:ea typeface="+mn-ea"/>
                          <a:cs typeface="+mn-cs"/>
                        </a:rPr>
                        <a:t>参与人</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extLst>
                  <a:ext uri="{0D108BD9-81ED-4DB2-BD59-A6C34878D82A}">
                    <a16:rowId xmlns:a16="http://schemas.microsoft.com/office/drawing/2014/main" val="1068917952"/>
                  </a:ext>
                </a:extLst>
              </a:tr>
              <a:tr h="825701">
                <a:tc>
                  <a:txBody>
                    <a:bodyPr/>
                    <a:lstStyle/>
                    <a:p>
                      <a:pPr algn="ctr">
                        <a:lnSpc>
                          <a:spcPct val="120000"/>
                        </a:lnSpc>
                        <a:spcAft>
                          <a:spcPts val="0"/>
                        </a:spcAft>
                      </a:pPr>
                      <a:r>
                        <a:rPr lang="en-US" altLang="zh-CN" sz="1400" b="0" kern="1200" dirty="0">
                          <a:solidFill>
                            <a:schemeClr val="tx1"/>
                          </a:solidFill>
                          <a:effectLst/>
                          <a:latin typeface="+mj-lt"/>
                          <a:ea typeface="+mn-ea"/>
                          <a:cs typeface="+mn-cs"/>
                        </a:rPr>
                        <a:t>NOX1</a:t>
                      </a:r>
                      <a:r>
                        <a:rPr lang="zh-CN" altLang="zh-CN" sz="1400" b="0" kern="1200" dirty="0">
                          <a:solidFill>
                            <a:schemeClr val="tx1"/>
                          </a:solidFill>
                          <a:effectLst/>
                          <a:latin typeface="+mj-lt"/>
                          <a:ea typeface="+mn-ea"/>
                          <a:cs typeface="+mn-cs"/>
                        </a:rPr>
                        <a:t>及</a:t>
                      </a:r>
                      <a:r>
                        <a:rPr lang="en-US" altLang="zh-CN" sz="1400" b="0" kern="1200" dirty="0" err="1">
                          <a:solidFill>
                            <a:schemeClr val="tx1"/>
                          </a:solidFill>
                          <a:effectLst/>
                          <a:latin typeface="+mj-lt"/>
                          <a:ea typeface="+mn-ea"/>
                          <a:cs typeface="+mn-cs"/>
                        </a:rPr>
                        <a:t>mtROS</a:t>
                      </a:r>
                      <a:r>
                        <a:rPr lang="zh-CN" altLang="zh-CN" sz="1400" b="0" kern="1200" dirty="0">
                          <a:solidFill>
                            <a:schemeClr val="tx1"/>
                          </a:solidFill>
                          <a:effectLst/>
                          <a:latin typeface="+mj-lt"/>
                          <a:ea typeface="+mn-ea"/>
                          <a:cs typeface="+mn-cs"/>
                        </a:rPr>
                        <a:t>介导的</a:t>
                      </a:r>
                      <a:r>
                        <a:rPr lang="en-US" altLang="zh-CN" sz="1400" b="0" kern="1200" dirty="0" err="1">
                          <a:solidFill>
                            <a:schemeClr val="tx1"/>
                          </a:solidFill>
                          <a:effectLst/>
                          <a:latin typeface="+mj-lt"/>
                          <a:ea typeface="+mn-ea"/>
                          <a:cs typeface="+mn-cs"/>
                        </a:rPr>
                        <a:t>eNOS</a:t>
                      </a:r>
                      <a:r>
                        <a:rPr lang="zh-CN" altLang="zh-CN" sz="1400" b="0" kern="1200" dirty="0">
                          <a:solidFill>
                            <a:schemeClr val="tx1"/>
                          </a:solidFill>
                          <a:effectLst/>
                          <a:latin typeface="+mj-lt"/>
                          <a:ea typeface="+mn-ea"/>
                          <a:cs typeface="+mn-cs"/>
                        </a:rPr>
                        <a:t>解偶联在</a:t>
                      </a:r>
                      <a:r>
                        <a:rPr lang="en-US" altLang="zh-CN" sz="1400" b="0" kern="1200" dirty="0">
                          <a:solidFill>
                            <a:schemeClr val="tx1"/>
                          </a:solidFill>
                          <a:effectLst/>
                          <a:latin typeface="+mj-lt"/>
                          <a:ea typeface="+mn-ea"/>
                          <a:cs typeface="+mn-cs"/>
                        </a:rPr>
                        <a:t>PM2.5</a:t>
                      </a:r>
                      <a:r>
                        <a:rPr lang="zh-CN" altLang="zh-CN" sz="1400" b="0" kern="1200" dirty="0">
                          <a:solidFill>
                            <a:schemeClr val="tx1"/>
                          </a:solidFill>
                          <a:effectLst/>
                          <a:latin typeface="+mj-lt"/>
                          <a:ea typeface="+mn-ea"/>
                          <a:cs typeface="+mn-cs"/>
                        </a:rPr>
                        <a:t>致心血管毒性中的作用及机制研究 </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altLang="zh-CN" sz="1400" b="0" kern="1200" dirty="0">
                          <a:solidFill>
                            <a:schemeClr val="tx1"/>
                          </a:solidFill>
                          <a:effectLst/>
                          <a:latin typeface="+mj-lt"/>
                          <a:ea typeface="+mn-ea"/>
                          <a:cs typeface="+mn-cs"/>
                        </a:rPr>
                        <a:t>国家自然科学基金面上项目 </a:t>
                      </a:r>
                      <a:endParaRPr lang="zh-CN" altLang="en-US" sz="1400" b="0" kern="1200" dirty="0">
                        <a:solidFill>
                          <a:schemeClr val="tx1"/>
                        </a:solidFill>
                        <a:effectLst/>
                        <a:latin typeface="+mj-lt"/>
                        <a:ea typeface="+mn-ea"/>
                        <a:cs typeface="+mn-cs"/>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en-US" altLang="zh-CN" sz="1400" b="0" kern="1200" dirty="0">
                          <a:solidFill>
                            <a:schemeClr val="tx1"/>
                          </a:solidFill>
                          <a:effectLst/>
                          <a:latin typeface="+mj-lt"/>
                          <a:ea typeface="+mn-ea"/>
                          <a:cs typeface="+mn-cs"/>
                        </a:rPr>
                        <a:t>66</a:t>
                      </a:r>
                      <a:r>
                        <a:rPr lang="zh-CN" altLang="en-US" sz="1400" b="0" kern="1200" dirty="0">
                          <a:solidFill>
                            <a:schemeClr val="tx1"/>
                          </a:solidFill>
                          <a:effectLst/>
                          <a:latin typeface="+mj-lt"/>
                          <a:ea typeface="+mn-ea"/>
                          <a:cs typeface="+mn-cs"/>
                        </a:rPr>
                        <a:t>万元</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en-US" sz="1400" b="0" kern="1200" dirty="0">
                          <a:solidFill>
                            <a:schemeClr val="tx1"/>
                          </a:solidFill>
                          <a:effectLst/>
                          <a:latin typeface="+mj-lt"/>
                          <a:ea typeface="+mn-ea"/>
                          <a:cs typeface="+mn-cs"/>
                        </a:rPr>
                        <a:t>201</a:t>
                      </a:r>
                      <a:r>
                        <a:rPr lang="en-US" altLang="zh-CN" sz="1400" b="0" kern="1200" dirty="0">
                          <a:solidFill>
                            <a:schemeClr val="tx1"/>
                          </a:solidFill>
                          <a:effectLst/>
                          <a:latin typeface="+mj-lt"/>
                          <a:ea typeface="+mn-ea"/>
                          <a:cs typeface="+mn-cs"/>
                        </a:rPr>
                        <a:t>9</a:t>
                      </a:r>
                      <a:r>
                        <a:rPr lang="en-US" sz="1400" b="0" kern="1200" dirty="0">
                          <a:solidFill>
                            <a:schemeClr val="tx1"/>
                          </a:solidFill>
                          <a:effectLst/>
                          <a:latin typeface="+mj-lt"/>
                          <a:ea typeface="+mn-ea"/>
                          <a:cs typeface="+mn-cs"/>
                        </a:rPr>
                        <a:t>.0</a:t>
                      </a:r>
                      <a:r>
                        <a:rPr lang="en-US" altLang="zh-CN" sz="1400" b="0" kern="1200" dirty="0">
                          <a:solidFill>
                            <a:schemeClr val="tx1"/>
                          </a:solidFill>
                          <a:effectLst/>
                          <a:latin typeface="+mj-lt"/>
                          <a:ea typeface="+mn-ea"/>
                          <a:cs typeface="+mn-cs"/>
                        </a:rPr>
                        <a:t>1</a:t>
                      </a:r>
                      <a:endParaRPr lang="zh-CN" altLang="en-US" sz="1400" b="0" kern="1200" dirty="0">
                        <a:solidFill>
                          <a:schemeClr val="tx1"/>
                        </a:solidFill>
                        <a:effectLst/>
                        <a:latin typeface="+mj-lt"/>
                        <a:ea typeface="+mn-ea"/>
                        <a:cs typeface="+mn-cs"/>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en-US" sz="1400" b="0" kern="1200" dirty="0">
                          <a:solidFill>
                            <a:schemeClr val="tx1"/>
                          </a:solidFill>
                          <a:effectLst/>
                          <a:latin typeface="+mj-lt"/>
                          <a:ea typeface="+mn-ea"/>
                          <a:cs typeface="+mn-cs"/>
                        </a:rPr>
                        <a:t>20</a:t>
                      </a:r>
                      <a:r>
                        <a:rPr lang="en-US" altLang="zh-CN" sz="1400" b="0" kern="1200" dirty="0">
                          <a:solidFill>
                            <a:schemeClr val="tx1"/>
                          </a:solidFill>
                          <a:effectLst/>
                          <a:latin typeface="+mj-lt"/>
                          <a:ea typeface="+mn-ea"/>
                          <a:cs typeface="+mn-cs"/>
                        </a:rPr>
                        <a:t>22</a:t>
                      </a:r>
                      <a:r>
                        <a:rPr lang="en-US" sz="1400" b="0" kern="1200" dirty="0">
                          <a:solidFill>
                            <a:schemeClr val="tx1"/>
                          </a:solidFill>
                          <a:effectLst/>
                          <a:latin typeface="+mj-lt"/>
                          <a:ea typeface="+mn-ea"/>
                          <a:cs typeface="+mn-cs"/>
                        </a:rPr>
                        <a:t>.</a:t>
                      </a:r>
                      <a:r>
                        <a:rPr lang="en-US" altLang="zh-CN" sz="1400" b="0" kern="1200" dirty="0">
                          <a:solidFill>
                            <a:schemeClr val="tx1"/>
                          </a:solidFill>
                          <a:effectLst/>
                          <a:latin typeface="+mj-lt"/>
                          <a:ea typeface="+mn-ea"/>
                          <a:cs typeface="+mn-cs"/>
                        </a:rPr>
                        <a:t>12</a:t>
                      </a:r>
                      <a:endParaRPr lang="zh-CN" altLang="en-US" sz="1400" b="0" kern="1200" dirty="0">
                        <a:solidFill>
                          <a:schemeClr val="tx1"/>
                        </a:solidFill>
                        <a:effectLst/>
                        <a:latin typeface="+mj-lt"/>
                        <a:ea typeface="+mn-ea"/>
                        <a:cs typeface="+mn-cs"/>
                      </a:endParaRP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tc>
                  <a:txBody>
                    <a:bodyPr/>
                    <a:lstStyle/>
                    <a:p>
                      <a:pPr algn="ctr">
                        <a:lnSpc>
                          <a:spcPct val="120000"/>
                        </a:lnSpc>
                        <a:spcAft>
                          <a:spcPts val="0"/>
                        </a:spcAft>
                      </a:pPr>
                      <a:r>
                        <a:rPr lang="zh-CN" altLang="en-US" sz="1400" b="0" kern="1200" dirty="0">
                          <a:solidFill>
                            <a:schemeClr val="tx1"/>
                          </a:solidFill>
                          <a:effectLst/>
                          <a:latin typeface="+mj-lt"/>
                          <a:ea typeface="+mn-ea"/>
                          <a:cs typeface="+mn-cs"/>
                        </a:rPr>
                        <a:t>第</a:t>
                      </a:r>
                      <a:r>
                        <a:rPr lang="en-US" altLang="zh-CN" sz="1400" b="0" kern="1200" dirty="0">
                          <a:solidFill>
                            <a:schemeClr val="tx1"/>
                          </a:solidFill>
                          <a:effectLst/>
                          <a:latin typeface="+mj-lt"/>
                          <a:ea typeface="+mn-ea"/>
                          <a:cs typeface="+mn-cs"/>
                        </a:rPr>
                        <a:t>2</a:t>
                      </a:r>
                      <a:r>
                        <a:rPr lang="zh-CN" altLang="en-US" sz="1400" b="0" kern="1200" dirty="0">
                          <a:solidFill>
                            <a:schemeClr val="tx1"/>
                          </a:solidFill>
                          <a:effectLst/>
                          <a:latin typeface="+mj-lt"/>
                          <a:ea typeface="+mn-ea"/>
                          <a:cs typeface="+mn-cs"/>
                        </a:rPr>
                        <a:t>参与人</a:t>
                      </a:r>
                    </a:p>
                  </a:txBody>
                  <a:tcPr marL="58070" marR="58070" marT="0" marB="0" anchor="ctr">
                    <a:lnL w="12700" cap="flat" cmpd="sng" algn="ctr">
                      <a:solidFill>
                        <a:schemeClr val="bg1">
                          <a:lumMod val="40000"/>
                          <a:lumOff val="60000"/>
                        </a:schemeClr>
                      </a:solidFill>
                      <a:prstDash val="solid"/>
                      <a:round/>
                      <a:headEnd type="none" w="med" len="med"/>
                      <a:tailEnd type="none" w="med" len="med"/>
                    </a:lnL>
                    <a:lnR w="12700" cap="flat" cmpd="sng" algn="ctr">
                      <a:solidFill>
                        <a:schemeClr val="bg1">
                          <a:lumMod val="40000"/>
                          <a:lumOff val="60000"/>
                        </a:schemeClr>
                      </a:solidFill>
                      <a:prstDash val="solid"/>
                      <a:round/>
                      <a:headEnd type="none" w="med" len="med"/>
                      <a:tailEnd type="none" w="med" len="med"/>
                    </a:lnR>
                    <a:lnT w="12700" cap="flat" cmpd="sng" algn="ctr">
                      <a:solidFill>
                        <a:schemeClr val="bg1">
                          <a:lumMod val="40000"/>
                          <a:lumOff val="60000"/>
                        </a:schemeClr>
                      </a:solidFill>
                      <a:prstDash val="solid"/>
                      <a:round/>
                      <a:headEnd type="none" w="med" len="med"/>
                      <a:tailEnd type="none" w="med" len="med"/>
                    </a:lnT>
                    <a:lnB w="12700" cap="flat" cmpd="sng" algn="ctr">
                      <a:solidFill>
                        <a:schemeClr val="bg1">
                          <a:lumMod val="40000"/>
                          <a:lumOff val="60000"/>
                        </a:schemeClr>
                      </a:solidFill>
                      <a:prstDash val="solid"/>
                      <a:round/>
                      <a:headEnd type="none" w="med" len="med"/>
                      <a:tailEnd type="none" w="med" len="med"/>
                    </a:lnB>
                  </a:tcPr>
                </a:tc>
                <a:extLst>
                  <a:ext uri="{0D108BD9-81ED-4DB2-BD59-A6C34878D82A}">
                    <a16:rowId xmlns:a16="http://schemas.microsoft.com/office/drawing/2014/main" val="316290685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a:extLst>
              <a:ext uri="{FF2B5EF4-FFF2-40B4-BE49-F238E27FC236}">
                <a16:creationId xmlns:a16="http://schemas.microsoft.com/office/drawing/2014/main" id="{2C82CCEF-5369-4202-8CB7-F7B145AD441F}"/>
              </a:ext>
            </a:extLst>
          </p:cNvPr>
          <p:cNvSpPr txBox="1">
            <a:spLocks noChangeArrowheads="1"/>
          </p:cNvSpPr>
          <p:nvPr/>
        </p:nvSpPr>
        <p:spPr bwMode="auto">
          <a:xfrm>
            <a:off x="827088" y="260350"/>
            <a:ext cx="7993384" cy="461665"/>
          </a:xfrm>
          <a:prstGeom prst="rect">
            <a:avLst/>
          </a:prstGeom>
          <a:noFill/>
          <a:ln w="9525">
            <a:solidFill>
              <a:schemeClr val="tx2"/>
            </a:solidFill>
            <a:miter lim="800000"/>
            <a:headEnd/>
            <a:tailEnd/>
          </a:ln>
          <a:effectLst/>
        </p:spPr>
        <p:txBody>
          <a:bodyPr wrap="square">
            <a:spAutoFit/>
          </a:bodyPr>
          <a:lstStyle/>
          <a:p>
            <a:pPr eaLnBrk="1" hangingPunct="1">
              <a:spcBef>
                <a:spcPct val="50000"/>
              </a:spcBef>
              <a:defRPr/>
            </a:pPr>
            <a:r>
              <a:rPr lang="zh-CN" altLang="en-US" sz="2400" dirty="0">
                <a:solidFill>
                  <a:srgbClr val="FFCC00"/>
                </a:solidFill>
                <a:latin typeface="Times New Roman" pitchFamily="18" charset="0"/>
              </a:rPr>
              <a:t>吴添舒</a:t>
            </a:r>
            <a:r>
              <a:rPr lang="en-US" altLang="zh-CN" sz="2400" dirty="0">
                <a:solidFill>
                  <a:srgbClr val="FFCC00"/>
                </a:solidFill>
                <a:latin typeface="Times New Roman" pitchFamily="18" charset="0"/>
              </a:rPr>
              <a:t>    </a:t>
            </a:r>
            <a:r>
              <a:rPr lang="zh-CN" altLang="en-US" sz="2400" dirty="0">
                <a:solidFill>
                  <a:srgbClr val="FFCC00"/>
                </a:solidFill>
                <a:latin typeface="Times New Roman" pitchFamily="18" charset="0"/>
              </a:rPr>
              <a:t>公共卫生学院</a:t>
            </a:r>
            <a:r>
              <a:rPr lang="zh-CN" altLang="en-US" sz="2400" b="1" dirty="0">
                <a:effectLst>
                  <a:outerShdw blurRad="38100" dist="38100" dir="2700000" algn="tl">
                    <a:srgbClr val="000000"/>
                  </a:outerShdw>
                </a:effectLst>
                <a:latin typeface="Times New Roman" pitchFamily="18" charset="0"/>
              </a:rPr>
              <a:t>             其他亮点工作</a:t>
            </a:r>
          </a:p>
        </p:txBody>
      </p:sp>
      <p:sp>
        <p:nvSpPr>
          <p:cNvPr id="4" name="矩形 3"/>
          <p:cNvSpPr/>
          <p:nvPr/>
        </p:nvSpPr>
        <p:spPr>
          <a:xfrm>
            <a:off x="722216" y="762661"/>
            <a:ext cx="8314279" cy="3363741"/>
          </a:xfrm>
          <a:prstGeom prst="rect">
            <a:avLst/>
          </a:prstGeom>
        </p:spPr>
        <p:txBody>
          <a:bodyPr wrap="square">
            <a:spAutoFit/>
          </a:bodyPr>
          <a:lstStyle/>
          <a:p>
            <a:pPr marL="285750" indent="-285750">
              <a:lnSpc>
                <a:spcPct val="150000"/>
              </a:lnSpc>
              <a:buFont typeface="Wingdings" pitchFamily="2" charset="2"/>
              <a:buChar char="Ø"/>
            </a:pPr>
            <a:r>
              <a:rPr lang="zh-CN" altLang="en-US" b="1" dirty="0">
                <a:latin typeface="+mn-lt"/>
                <a:ea typeface="+mn-ea"/>
              </a:rPr>
              <a:t>学术论文</a:t>
            </a:r>
            <a:r>
              <a:rPr lang="zh-CN" altLang="en-US" dirty="0">
                <a:latin typeface="+mn-lt"/>
                <a:ea typeface="+mn-ea"/>
              </a:rPr>
              <a:t>（聚焦于纳米材料量子点的神经毒性及其调控机制的研究）</a:t>
            </a:r>
            <a:r>
              <a:rPr lang="zh-CN" altLang="en-US" b="1" dirty="0">
                <a:latin typeface="+mn-lt"/>
                <a:ea typeface="+mn-ea"/>
              </a:rPr>
              <a:t>：</a:t>
            </a:r>
            <a:endParaRPr lang="en-US" altLang="zh-CN" b="1" dirty="0">
              <a:latin typeface="+mn-lt"/>
              <a:ea typeface="+mn-ea"/>
            </a:endParaRPr>
          </a:p>
          <a:p>
            <a:pPr marL="342900" indent="-342900">
              <a:lnSpc>
                <a:spcPct val="150000"/>
              </a:lnSpc>
              <a:buFont typeface="Arial" panose="020B0604020202020204" pitchFamily="34" charset="0"/>
              <a:buChar char="•"/>
            </a:pPr>
            <a:r>
              <a:rPr lang="zh-CN" altLang="en-US" dirty="0">
                <a:latin typeface="+mn-lt"/>
                <a:ea typeface="+mn-ea"/>
              </a:rPr>
              <a:t>以</a:t>
            </a:r>
            <a:r>
              <a:rPr lang="zh-CN" altLang="en-US" b="1" dirty="0">
                <a:latin typeface="+mn-lt"/>
                <a:ea typeface="+mn-ea"/>
              </a:rPr>
              <a:t>第一作者</a:t>
            </a:r>
            <a:r>
              <a:rPr lang="zh-CN" altLang="en-US" dirty="0">
                <a:latin typeface="+mn-lt"/>
                <a:ea typeface="+mn-ea"/>
              </a:rPr>
              <a:t>发表</a:t>
            </a:r>
            <a:r>
              <a:rPr lang="en-US" altLang="zh-CN" dirty="0">
                <a:latin typeface="+mn-lt"/>
                <a:ea typeface="+mn-ea"/>
              </a:rPr>
              <a:t>SCI</a:t>
            </a:r>
            <a:r>
              <a:rPr lang="zh-CN" altLang="en-US" dirty="0">
                <a:latin typeface="+mn-lt"/>
                <a:ea typeface="+mn-ea"/>
              </a:rPr>
              <a:t>论文共</a:t>
            </a:r>
            <a:r>
              <a:rPr lang="en-US" altLang="zh-CN" b="1" u="sng" dirty="0">
                <a:latin typeface="+mn-lt"/>
                <a:ea typeface="+mn-ea"/>
              </a:rPr>
              <a:t>13</a:t>
            </a:r>
            <a:r>
              <a:rPr lang="zh-CN" altLang="en-US" b="1" u="sng" dirty="0">
                <a:latin typeface="+mn-lt"/>
                <a:ea typeface="+mn-ea"/>
              </a:rPr>
              <a:t>篇</a:t>
            </a:r>
            <a:endParaRPr lang="en-US" altLang="zh-CN" b="1" u="sng" dirty="0">
              <a:latin typeface="+mn-lt"/>
              <a:ea typeface="+mn-ea"/>
            </a:endParaRPr>
          </a:p>
          <a:p>
            <a:pPr marL="800100" lvl="1" indent="-342900">
              <a:lnSpc>
                <a:spcPct val="150000"/>
              </a:lnSpc>
              <a:buFont typeface="Arial" panose="020B0604020202020204" pitchFamily="34" charset="0"/>
              <a:buChar char="•"/>
            </a:pPr>
            <a:r>
              <a:rPr lang="zh-CN" altLang="en-US" dirty="0">
                <a:latin typeface="+mn-lt"/>
                <a:ea typeface="+mn-ea"/>
              </a:rPr>
              <a:t>中科院一区 </a:t>
            </a:r>
            <a:r>
              <a:rPr lang="en-US" altLang="zh-CN" dirty="0">
                <a:latin typeface="+mn-lt"/>
                <a:ea typeface="+mn-ea"/>
              </a:rPr>
              <a:t>2</a:t>
            </a:r>
            <a:r>
              <a:rPr lang="zh-CN" altLang="en-US" dirty="0">
                <a:latin typeface="+mn-lt"/>
                <a:ea typeface="+mn-ea"/>
              </a:rPr>
              <a:t>篇，中科院二区</a:t>
            </a:r>
            <a:r>
              <a:rPr lang="en-US" altLang="zh-CN" dirty="0">
                <a:latin typeface="+mn-lt"/>
                <a:ea typeface="+mn-ea"/>
              </a:rPr>
              <a:t>5</a:t>
            </a:r>
            <a:r>
              <a:rPr lang="zh-CN" altLang="en-US" dirty="0">
                <a:latin typeface="+mn-lt"/>
                <a:ea typeface="+mn-ea"/>
              </a:rPr>
              <a:t>篇；</a:t>
            </a:r>
            <a:r>
              <a:rPr lang="en-US" altLang="zh-CN" dirty="0">
                <a:latin typeface="+mn-lt"/>
                <a:ea typeface="+mn-ea"/>
              </a:rPr>
              <a:t>JCR</a:t>
            </a:r>
            <a:r>
              <a:rPr lang="zh-CN" altLang="en-US" dirty="0">
                <a:latin typeface="+mn-lt"/>
                <a:ea typeface="+mn-ea"/>
              </a:rPr>
              <a:t> </a:t>
            </a:r>
            <a:r>
              <a:rPr lang="en-US" altLang="zh-CN" dirty="0">
                <a:latin typeface="+mn-lt"/>
                <a:ea typeface="+mn-ea"/>
              </a:rPr>
              <a:t>Q1</a:t>
            </a:r>
            <a:r>
              <a:rPr lang="zh-CN" altLang="en-US" dirty="0">
                <a:latin typeface="+mn-lt"/>
                <a:ea typeface="+mn-ea"/>
              </a:rPr>
              <a:t> </a:t>
            </a:r>
            <a:r>
              <a:rPr lang="en-US" altLang="zh-CN" dirty="0">
                <a:latin typeface="+mn-lt"/>
                <a:ea typeface="+mn-ea"/>
              </a:rPr>
              <a:t>7</a:t>
            </a:r>
            <a:r>
              <a:rPr lang="zh-CN" altLang="en-US" dirty="0">
                <a:latin typeface="+mn-lt"/>
                <a:ea typeface="+mn-ea"/>
              </a:rPr>
              <a:t>篇，</a:t>
            </a:r>
            <a:r>
              <a:rPr lang="en-US" altLang="zh-CN" dirty="0">
                <a:latin typeface="+mn-lt"/>
                <a:ea typeface="+mn-ea"/>
              </a:rPr>
              <a:t>JCR</a:t>
            </a:r>
            <a:r>
              <a:rPr lang="zh-CN" altLang="en-US" dirty="0">
                <a:latin typeface="+mn-lt"/>
                <a:ea typeface="+mn-ea"/>
              </a:rPr>
              <a:t> </a:t>
            </a:r>
            <a:r>
              <a:rPr lang="en-US" altLang="zh-CN" dirty="0">
                <a:latin typeface="+mn-lt"/>
                <a:ea typeface="+mn-ea"/>
              </a:rPr>
              <a:t>Q2</a:t>
            </a:r>
            <a:r>
              <a:rPr lang="zh-CN" altLang="en-US" dirty="0">
                <a:latin typeface="+mn-lt"/>
                <a:ea typeface="+mn-ea"/>
              </a:rPr>
              <a:t> </a:t>
            </a:r>
            <a:r>
              <a:rPr lang="en-US" altLang="zh-CN" dirty="0">
                <a:latin typeface="+mn-lt"/>
                <a:ea typeface="+mn-ea"/>
              </a:rPr>
              <a:t>6</a:t>
            </a:r>
            <a:r>
              <a:rPr lang="zh-CN" altLang="en-US" dirty="0">
                <a:latin typeface="+mn-lt"/>
                <a:ea typeface="+mn-ea"/>
              </a:rPr>
              <a:t>篇</a:t>
            </a:r>
            <a:endParaRPr lang="en-US" altLang="zh-CN" dirty="0">
              <a:latin typeface="+mn-lt"/>
              <a:ea typeface="+mn-ea"/>
            </a:endParaRPr>
          </a:p>
          <a:p>
            <a:pPr marL="800100" lvl="1" indent="-342900">
              <a:lnSpc>
                <a:spcPct val="150000"/>
              </a:lnSpc>
              <a:buFont typeface="Arial" panose="020B0604020202020204" pitchFamily="34" charset="0"/>
              <a:buChar char="•"/>
            </a:pPr>
            <a:r>
              <a:rPr lang="zh-CN" altLang="en-US" b="1" u="sng" dirty="0">
                <a:latin typeface="+mn-lt"/>
                <a:ea typeface="+mn-ea"/>
              </a:rPr>
              <a:t>高被引论文</a:t>
            </a:r>
            <a:r>
              <a:rPr lang="en-US" altLang="zh-CN" dirty="0">
                <a:latin typeface="+mn-lt"/>
                <a:ea typeface="+mn-ea"/>
              </a:rPr>
              <a:t>1</a:t>
            </a:r>
            <a:r>
              <a:rPr lang="zh-CN" altLang="en-US" dirty="0">
                <a:latin typeface="+mn-lt"/>
                <a:ea typeface="+mn-ea"/>
              </a:rPr>
              <a:t>篇</a:t>
            </a:r>
            <a:endParaRPr lang="en-US" altLang="zh-CN" dirty="0">
              <a:latin typeface="+mn-lt"/>
              <a:ea typeface="+mn-ea"/>
            </a:endParaRPr>
          </a:p>
          <a:p>
            <a:pPr marL="800100" lvl="1" indent="-342900">
              <a:lnSpc>
                <a:spcPct val="150000"/>
              </a:lnSpc>
              <a:buFont typeface="Arial" panose="020B0604020202020204" pitchFamily="34" charset="0"/>
              <a:buChar char="•"/>
            </a:pPr>
            <a:r>
              <a:rPr lang="en-US" altLang="zh-CN" dirty="0">
                <a:latin typeface="+mn-lt"/>
                <a:ea typeface="+mn-ea"/>
              </a:rPr>
              <a:t>IF</a:t>
            </a:r>
            <a:r>
              <a:rPr lang="zh-CN" altLang="en-US" dirty="0">
                <a:latin typeface="+mn-lt"/>
                <a:ea typeface="+mn-ea"/>
              </a:rPr>
              <a:t>最高</a:t>
            </a:r>
            <a:r>
              <a:rPr lang="en-US" altLang="zh-CN" dirty="0">
                <a:latin typeface="+mn-lt"/>
                <a:ea typeface="+mn-ea"/>
              </a:rPr>
              <a:t>7.54</a:t>
            </a:r>
            <a:r>
              <a:rPr lang="zh-CN" altLang="en-US" dirty="0">
                <a:latin typeface="+mn-lt"/>
                <a:ea typeface="+mn-ea"/>
              </a:rPr>
              <a:t>、</a:t>
            </a:r>
            <a:r>
              <a:rPr lang="zh-CN" altLang="en-US" b="1" u="sng" dirty="0">
                <a:latin typeface="+mn-lt"/>
                <a:ea typeface="+mn-ea"/>
              </a:rPr>
              <a:t>共计</a:t>
            </a:r>
            <a:r>
              <a:rPr lang="en-US" altLang="zh-CN" b="1" u="sng" dirty="0">
                <a:latin typeface="+mn-lt"/>
                <a:ea typeface="+mn-ea"/>
              </a:rPr>
              <a:t>57.1</a:t>
            </a:r>
          </a:p>
          <a:p>
            <a:pPr marL="342900" indent="-342900">
              <a:lnSpc>
                <a:spcPct val="150000"/>
              </a:lnSpc>
              <a:buFont typeface="Arial" panose="020B0604020202020204" pitchFamily="34" charset="0"/>
              <a:buChar char="•"/>
            </a:pPr>
            <a:r>
              <a:rPr lang="zh-CN" altLang="en-US" dirty="0">
                <a:latin typeface="+mn-lt"/>
                <a:ea typeface="+mn-ea"/>
              </a:rPr>
              <a:t>以</a:t>
            </a:r>
            <a:r>
              <a:rPr lang="zh-CN" altLang="en-US" b="1" dirty="0">
                <a:latin typeface="+mn-lt"/>
                <a:ea typeface="+mn-ea"/>
              </a:rPr>
              <a:t>通讯作者</a:t>
            </a:r>
            <a:r>
              <a:rPr lang="zh-CN" altLang="en-US" dirty="0">
                <a:latin typeface="+mn-lt"/>
                <a:ea typeface="+mn-ea"/>
              </a:rPr>
              <a:t>发表</a:t>
            </a:r>
            <a:r>
              <a:rPr lang="en-US" altLang="zh-CN" dirty="0">
                <a:latin typeface="+mn-lt"/>
                <a:ea typeface="+mn-ea"/>
              </a:rPr>
              <a:t>SCI</a:t>
            </a:r>
            <a:r>
              <a:rPr lang="zh-CN" altLang="en-US" dirty="0">
                <a:latin typeface="+mn-lt"/>
                <a:ea typeface="+mn-ea"/>
              </a:rPr>
              <a:t>论文共</a:t>
            </a:r>
            <a:r>
              <a:rPr lang="en-US" altLang="zh-CN" b="1" u="sng" dirty="0">
                <a:latin typeface="+mn-lt"/>
                <a:ea typeface="+mn-ea"/>
              </a:rPr>
              <a:t>2</a:t>
            </a:r>
            <a:r>
              <a:rPr lang="zh-CN" altLang="en-US" b="1" u="sng" dirty="0">
                <a:latin typeface="+mn-lt"/>
                <a:ea typeface="+mn-ea"/>
              </a:rPr>
              <a:t>篇</a:t>
            </a:r>
            <a:r>
              <a:rPr lang="zh-CN" altLang="en-US" dirty="0">
                <a:latin typeface="+mn-lt"/>
                <a:ea typeface="+mn-ea"/>
              </a:rPr>
              <a:t>，</a:t>
            </a:r>
            <a:r>
              <a:rPr lang="en-US" altLang="zh-CN" dirty="0">
                <a:latin typeface="+mn-lt"/>
                <a:ea typeface="+mn-ea"/>
              </a:rPr>
              <a:t>CSCD</a:t>
            </a:r>
            <a:r>
              <a:rPr lang="zh-CN" altLang="en-US" dirty="0">
                <a:latin typeface="+mn-lt"/>
                <a:ea typeface="+mn-ea"/>
              </a:rPr>
              <a:t>论文</a:t>
            </a:r>
            <a:r>
              <a:rPr lang="en-US" altLang="zh-CN" b="1" u="sng" dirty="0">
                <a:latin typeface="+mn-lt"/>
                <a:ea typeface="+mn-ea"/>
              </a:rPr>
              <a:t>1</a:t>
            </a:r>
            <a:r>
              <a:rPr lang="zh-CN" altLang="en-US" b="1" u="sng" dirty="0">
                <a:latin typeface="+mn-lt"/>
                <a:ea typeface="+mn-ea"/>
              </a:rPr>
              <a:t>篇</a:t>
            </a:r>
            <a:endParaRPr lang="en-US" altLang="zh-CN" b="1" u="sng" dirty="0">
              <a:latin typeface="+mn-lt"/>
              <a:ea typeface="+mn-ea"/>
            </a:endParaRPr>
          </a:p>
          <a:p>
            <a:pPr marL="800100" lvl="1" indent="-342900">
              <a:lnSpc>
                <a:spcPct val="150000"/>
              </a:lnSpc>
              <a:buFont typeface="Arial" panose="020B0604020202020204" pitchFamily="34" charset="0"/>
              <a:buChar char="•"/>
            </a:pPr>
            <a:r>
              <a:rPr lang="zh-CN" altLang="en-US" dirty="0">
                <a:latin typeface="+mn-lt"/>
                <a:ea typeface="+mn-ea"/>
              </a:rPr>
              <a:t>中科院一区 </a:t>
            </a:r>
            <a:r>
              <a:rPr lang="en-US" altLang="zh-CN" dirty="0">
                <a:latin typeface="+mn-lt"/>
                <a:ea typeface="+mn-ea"/>
              </a:rPr>
              <a:t>1</a:t>
            </a:r>
            <a:r>
              <a:rPr lang="zh-CN" altLang="en-US" dirty="0">
                <a:latin typeface="+mn-lt"/>
                <a:ea typeface="+mn-ea"/>
              </a:rPr>
              <a:t>篇，中科院二区</a:t>
            </a:r>
            <a:r>
              <a:rPr lang="en-US" altLang="zh-CN" dirty="0">
                <a:latin typeface="+mn-lt"/>
                <a:ea typeface="+mn-ea"/>
              </a:rPr>
              <a:t>1</a:t>
            </a:r>
            <a:r>
              <a:rPr lang="zh-CN" altLang="en-US" dirty="0">
                <a:latin typeface="+mn-lt"/>
                <a:ea typeface="+mn-ea"/>
              </a:rPr>
              <a:t>篇；</a:t>
            </a:r>
            <a:r>
              <a:rPr lang="en-US" altLang="zh-CN" dirty="0">
                <a:latin typeface="+mn-lt"/>
                <a:ea typeface="+mn-ea"/>
              </a:rPr>
              <a:t>JCR</a:t>
            </a:r>
            <a:r>
              <a:rPr lang="zh-CN" altLang="en-US" dirty="0">
                <a:latin typeface="+mn-lt"/>
                <a:ea typeface="+mn-ea"/>
              </a:rPr>
              <a:t> </a:t>
            </a:r>
            <a:r>
              <a:rPr lang="en-US" altLang="zh-CN" dirty="0">
                <a:latin typeface="+mn-lt"/>
                <a:ea typeface="+mn-ea"/>
              </a:rPr>
              <a:t>Q1 </a:t>
            </a:r>
            <a:r>
              <a:rPr lang="zh-CN" altLang="en-US" dirty="0">
                <a:latin typeface="+mn-lt"/>
                <a:ea typeface="+mn-ea"/>
              </a:rPr>
              <a:t> </a:t>
            </a:r>
            <a:r>
              <a:rPr lang="en-US" altLang="zh-CN" dirty="0">
                <a:latin typeface="+mn-lt"/>
                <a:ea typeface="+mn-ea"/>
              </a:rPr>
              <a:t>1</a:t>
            </a:r>
            <a:r>
              <a:rPr lang="zh-CN" altLang="en-US" dirty="0">
                <a:latin typeface="+mn-lt"/>
                <a:ea typeface="+mn-ea"/>
              </a:rPr>
              <a:t>篇，</a:t>
            </a:r>
            <a:r>
              <a:rPr lang="en-US" altLang="zh-CN" dirty="0">
                <a:latin typeface="+mn-lt"/>
                <a:ea typeface="+mn-ea"/>
              </a:rPr>
              <a:t>JCR</a:t>
            </a:r>
            <a:r>
              <a:rPr lang="zh-CN" altLang="en-US" dirty="0">
                <a:latin typeface="+mn-lt"/>
                <a:ea typeface="+mn-ea"/>
              </a:rPr>
              <a:t> </a:t>
            </a:r>
            <a:r>
              <a:rPr lang="en-US" altLang="zh-CN" dirty="0">
                <a:latin typeface="+mn-lt"/>
                <a:ea typeface="+mn-ea"/>
              </a:rPr>
              <a:t>Q2</a:t>
            </a:r>
            <a:r>
              <a:rPr lang="zh-CN" altLang="en-US" dirty="0">
                <a:latin typeface="+mn-lt"/>
                <a:ea typeface="+mn-ea"/>
              </a:rPr>
              <a:t> </a:t>
            </a:r>
            <a:r>
              <a:rPr lang="en-US" altLang="zh-CN" dirty="0">
                <a:latin typeface="+mn-lt"/>
                <a:ea typeface="+mn-ea"/>
              </a:rPr>
              <a:t>1</a:t>
            </a:r>
            <a:r>
              <a:rPr lang="zh-CN" altLang="en-US" dirty="0">
                <a:latin typeface="+mn-lt"/>
                <a:ea typeface="+mn-ea"/>
              </a:rPr>
              <a:t>篇</a:t>
            </a:r>
            <a:endParaRPr lang="en-US" altLang="zh-CN" dirty="0">
              <a:latin typeface="+mn-lt"/>
              <a:ea typeface="+mn-ea"/>
            </a:endParaRPr>
          </a:p>
          <a:p>
            <a:pPr marL="800100" lvl="1" indent="-342900">
              <a:lnSpc>
                <a:spcPct val="150000"/>
              </a:lnSpc>
              <a:buFont typeface="Arial" panose="020B0604020202020204" pitchFamily="34" charset="0"/>
              <a:buChar char="•"/>
            </a:pPr>
            <a:r>
              <a:rPr lang="en-US" altLang="zh-CN" dirty="0">
                <a:latin typeface="+mn-lt"/>
                <a:ea typeface="+mn-ea"/>
              </a:rPr>
              <a:t>IF</a:t>
            </a:r>
            <a:r>
              <a:rPr lang="zh-CN" altLang="en-US" dirty="0">
                <a:latin typeface="+mn-lt"/>
                <a:ea typeface="+mn-ea"/>
              </a:rPr>
              <a:t>最高</a:t>
            </a:r>
            <a:r>
              <a:rPr lang="en-US" altLang="zh-CN" dirty="0">
                <a:latin typeface="+mn-lt"/>
                <a:ea typeface="+mn-ea"/>
              </a:rPr>
              <a:t>6.55</a:t>
            </a:r>
            <a:r>
              <a:rPr lang="zh-CN" altLang="en-US" dirty="0">
                <a:latin typeface="+mn-lt"/>
                <a:ea typeface="+mn-ea"/>
              </a:rPr>
              <a:t>、</a:t>
            </a:r>
            <a:r>
              <a:rPr lang="zh-CN" altLang="en-US" b="1" u="sng" dirty="0">
                <a:latin typeface="+mn-lt"/>
                <a:ea typeface="+mn-ea"/>
              </a:rPr>
              <a:t>共计</a:t>
            </a:r>
            <a:r>
              <a:rPr lang="en-US" altLang="zh-CN" b="1" u="sng" dirty="0">
                <a:latin typeface="+mn-lt"/>
                <a:ea typeface="+mn-ea"/>
              </a:rPr>
              <a:t>9.8</a:t>
            </a:r>
          </a:p>
        </p:txBody>
      </p:sp>
      <p:sp>
        <p:nvSpPr>
          <p:cNvPr id="7" name="矩形 6"/>
          <p:cNvSpPr/>
          <p:nvPr/>
        </p:nvSpPr>
        <p:spPr>
          <a:xfrm>
            <a:off x="707786" y="4077072"/>
            <a:ext cx="7956376" cy="772006"/>
          </a:xfrm>
          <a:prstGeom prst="rect">
            <a:avLst/>
          </a:prstGeom>
        </p:spPr>
        <p:txBody>
          <a:bodyPr wrap="square">
            <a:spAutoFit/>
          </a:bodyPr>
          <a:lstStyle/>
          <a:p>
            <a:pPr marL="285750" indent="-285750">
              <a:lnSpc>
                <a:spcPts val="2800"/>
              </a:lnSpc>
              <a:buFont typeface="Wingdings" pitchFamily="2" charset="2"/>
              <a:buChar char="Ø"/>
            </a:pPr>
            <a:r>
              <a:rPr lang="zh-CN" altLang="en-US" b="1" kern="100" dirty="0">
                <a:latin typeface="+mn-lt"/>
                <a:ea typeface="+mn-ea"/>
                <a:cs typeface="Times New Roman" panose="02020603050405020304" pitchFamily="18" charset="0"/>
              </a:rPr>
              <a:t>学术专著：</a:t>
            </a:r>
            <a:endParaRPr lang="en-US" altLang="zh-CN" b="1" kern="100" dirty="0">
              <a:latin typeface="+mn-lt"/>
              <a:ea typeface="+mn-ea"/>
              <a:cs typeface="Times New Roman" panose="02020603050405020304" pitchFamily="18" charset="0"/>
            </a:endParaRPr>
          </a:p>
          <a:p>
            <a:pPr marL="285750" indent="-285750">
              <a:lnSpc>
                <a:spcPts val="2800"/>
              </a:lnSpc>
              <a:buFont typeface="Arial" panose="020B0604020202020204" pitchFamily="34" charset="0"/>
              <a:buChar char="•"/>
            </a:pPr>
            <a:r>
              <a:rPr lang="en-US" altLang="zh-CN" kern="100" dirty="0">
                <a:latin typeface="+mn-lt"/>
                <a:ea typeface="+mn-ea"/>
                <a:cs typeface="Times New Roman" panose="02020603050405020304" pitchFamily="18" charset="0"/>
              </a:rPr>
              <a:t>《</a:t>
            </a:r>
            <a:r>
              <a:rPr lang="zh-CN" altLang="zh-CN" dirty="0">
                <a:latin typeface="+mn-lt"/>
                <a:ea typeface="+mn-ea"/>
              </a:rPr>
              <a:t>纳米材料的安全性评价</a:t>
            </a:r>
            <a:r>
              <a:rPr lang="en-US" altLang="zh-CN" dirty="0">
                <a:latin typeface="+mn-lt"/>
                <a:ea typeface="+mn-ea"/>
              </a:rPr>
              <a:t>》</a:t>
            </a:r>
            <a:r>
              <a:rPr lang="zh-CN" altLang="en-US" dirty="0">
                <a:latin typeface="+mn-lt"/>
                <a:ea typeface="+mn-ea"/>
              </a:rPr>
              <a:t>，吴添舒（第四编者），</a:t>
            </a:r>
            <a:r>
              <a:rPr lang="zh-CN" altLang="zh-CN" dirty="0">
                <a:latin typeface="+mn-lt"/>
                <a:ea typeface="+mn-ea"/>
              </a:rPr>
              <a:t>科学出版社</a:t>
            </a:r>
            <a:r>
              <a:rPr lang="zh-CN" altLang="en-US" dirty="0">
                <a:latin typeface="+mn-lt"/>
                <a:ea typeface="+mn-ea"/>
              </a:rPr>
              <a:t>，</a:t>
            </a:r>
            <a:r>
              <a:rPr lang="en-US" altLang="zh-CN" dirty="0">
                <a:latin typeface="+mn-lt"/>
                <a:ea typeface="+mn-ea"/>
              </a:rPr>
              <a:t>2018</a:t>
            </a:r>
            <a:r>
              <a:rPr lang="zh-CN" altLang="en-US" dirty="0">
                <a:latin typeface="+mn-lt"/>
                <a:ea typeface="+mn-ea"/>
              </a:rPr>
              <a:t>年</a:t>
            </a:r>
            <a:r>
              <a:rPr lang="zh-CN" altLang="zh-CN" dirty="0">
                <a:latin typeface="+mn-lt"/>
                <a:ea typeface="+mn-ea"/>
              </a:rPr>
              <a:t> </a:t>
            </a:r>
            <a:endParaRPr lang="zh-CN" altLang="en-US" dirty="0">
              <a:latin typeface="+mn-lt"/>
              <a:ea typeface="+mn-ea"/>
            </a:endParaRPr>
          </a:p>
        </p:txBody>
      </p:sp>
      <p:sp>
        <p:nvSpPr>
          <p:cNvPr id="5" name="矩形 4">
            <a:extLst>
              <a:ext uri="{FF2B5EF4-FFF2-40B4-BE49-F238E27FC236}">
                <a16:creationId xmlns:a16="http://schemas.microsoft.com/office/drawing/2014/main" id="{87E632D2-2A5D-094B-BC34-639F24651C2C}"/>
              </a:ext>
            </a:extLst>
          </p:cNvPr>
          <p:cNvSpPr/>
          <p:nvPr/>
        </p:nvSpPr>
        <p:spPr>
          <a:xfrm>
            <a:off x="722217" y="4899329"/>
            <a:ext cx="7956376" cy="1848006"/>
          </a:xfrm>
          <a:prstGeom prst="rect">
            <a:avLst/>
          </a:prstGeom>
        </p:spPr>
        <p:txBody>
          <a:bodyPr wrap="square">
            <a:spAutoFit/>
          </a:bodyPr>
          <a:lstStyle/>
          <a:p>
            <a:pPr marL="285750" indent="-285750">
              <a:lnSpc>
                <a:spcPts val="2800"/>
              </a:lnSpc>
              <a:buFont typeface="Wingdings" pitchFamily="2" charset="2"/>
              <a:buChar char="Ø"/>
            </a:pPr>
            <a:r>
              <a:rPr lang="zh-CN" altLang="en-US" b="1" kern="100" dirty="0">
                <a:latin typeface="+mn-lt"/>
                <a:ea typeface="+mn-ea"/>
                <a:cs typeface="Times New Roman" panose="02020603050405020304" pitchFamily="18" charset="0"/>
              </a:rPr>
              <a:t>个人荣誉：</a:t>
            </a:r>
            <a:endParaRPr lang="en-US" altLang="zh-CN" b="1" kern="100" dirty="0">
              <a:latin typeface="+mn-lt"/>
              <a:ea typeface="+mn-ea"/>
              <a:cs typeface="Times New Roman" panose="02020603050405020304" pitchFamily="18" charset="0"/>
            </a:endParaRPr>
          </a:p>
          <a:p>
            <a:pPr marL="342900" indent="-342900">
              <a:lnSpc>
                <a:spcPts val="2800"/>
              </a:lnSpc>
              <a:buFont typeface="Arial" panose="020B0604020202020204" pitchFamily="34" charset="0"/>
              <a:buChar char="•"/>
            </a:pPr>
            <a:r>
              <a:rPr lang="zh-CN" altLang="zh-CN" dirty="0">
                <a:latin typeface="+mn-lt"/>
                <a:ea typeface="+mn-ea"/>
              </a:rPr>
              <a:t>东南大学第</a:t>
            </a:r>
            <a:r>
              <a:rPr lang="en-US" altLang="zh-CN" dirty="0">
                <a:latin typeface="+mn-lt"/>
                <a:ea typeface="+mn-ea"/>
              </a:rPr>
              <a:t>26</a:t>
            </a:r>
            <a:r>
              <a:rPr lang="zh-CN" altLang="zh-CN" dirty="0">
                <a:latin typeface="+mn-lt"/>
                <a:ea typeface="+mn-ea"/>
              </a:rPr>
              <a:t>届青年教师授课竞赛三等奖</a:t>
            </a:r>
            <a:endParaRPr lang="en-US" altLang="zh-CN" dirty="0">
              <a:latin typeface="+mn-lt"/>
              <a:ea typeface="+mn-ea"/>
            </a:endParaRPr>
          </a:p>
          <a:p>
            <a:pPr marL="342900" indent="-342900">
              <a:lnSpc>
                <a:spcPts val="2800"/>
              </a:lnSpc>
              <a:buFont typeface="Arial" panose="020B0604020202020204" pitchFamily="34" charset="0"/>
              <a:buChar char="•"/>
            </a:pPr>
            <a:r>
              <a:rPr lang="en-US" altLang="zh-CN" dirty="0">
                <a:latin typeface="+mn-lt"/>
                <a:ea typeface="+mn-ea"/>
              </a:rPr>
              <a:t>2019</a:t>
            </a:r>
            <a:r>
              <a:rPr lang="zh-CN" altLang="en-US" dirty="0">
                <a:latin typeface="+mn-lt"/>
                <a:ea typeface="+mn-ea"/>
              </a:rPr>
              <a:t>年东南大学“至善青年学者”</a:t>
            </a:r>
            <a:endParaRPr lang="en-US" altLang="zh-CN" dirty="0">
              <a:latin typeface="+mn-lt"/>
              <a:ea typeface="+mn-ea"/>
            </a:endParaRPr>
          </a:p>
          <a:p>
            <a:pPr marL="342900" indent="-342900">
              <a:lnSpc>
                <a:spcPts val="2800"/>
              </a:lnSpc>
              <a:buFont typeface="Arial" panose="020B0604020202020204" pitchFamily="34" charset="0"/>
              <a:buChar char="•"/>
            </a:pPr>
            <a:r>
              <a:rPr lang="zh-CN" altLang="zh-CN" dirty="0">
                <a:latin typeface="+mn-lt"/>
                <a:ea typeface="+mn-ea"/>
              </a:rPr>
              <a:t>第三批</a:t>
            </a:r>
            <a:r>
              <a:rPr lang="en-US" altLang="zh-CN" dirty="0">
                <a:latin typeface="+mn-lt"/>
                <a:ea typeface="+mn-ea"/>
              </a:rPr>
              <a:t>“</a:t>
            </a:r>
            <a:r>
              <a:rPr lang="zh-CN" altLang="zh-CN" dirty="0">
                <a:latin typeface="+mn-lt"/>
                <a:ea typeface="+mn-ea"/>
              </a:rPr>
              <a:t>课程思政</a:t>
            </a:r>
            <a:r>
              <a:rPr lang="en-US" altLang="zh-CN" dirty="0">
                <a:latin typeface="+mn-lt"/>
                <a:ea typeface="+mn-ea"/>
              </a:rPr>
              <a:t>”</a:t>
            </a:r>
            <a:r>
              <a:rPr lang="zh-CN" altLang="zh-CN" dirty="0">
                <a:latin typeface="+mn-lt"/>
                <a:ea typeface="+mn-ea"/>
              </a:rPr>
              <a:t>校级示范课改革试点项目《毒物简史》验收优秀</a:t>
            </a:r>
            <a:endParaRPr lang="en-US" altLang="zh-CN" dirty="0">
              <a:latin typeface="+mn-lt"/>
              <a:ea typeface="+mn-ea"/>
            </a:endParaRPr>
          </a:p>
          <a:p>
            <a:pPr marL="342900" indent="-342900">
              <a:lnSpc>
                <a:spcPts val="2800"/>
              </a:lnSpc>
              <a:buFont typeface="Arial" panose="020B0604020202020204" pitchFamily="34" charset="0"/>
              <a:buChar char="•"/>
            </a:pPr>
            <a:r>
              <a:rPr lang="zh-CN" altLang="zh-CN" dirty="0">
                <a:latin typeface="+mn-lt"/>
                <a:ea typeface="+mn-ea"/>
              </a:rPr>
              <a:t>首届东南大学教学创新大赛三等奖 </a:t>
            </a:r>
            <a:endParaRPr lang="zh-CN" altLang="en-US" dirty="0">
              <a:latin typeface="+mn-lt"/>
              <a:ea typeface="+mn-ea"/>
            </a:endParaRPr>
          </a:p>
        </p:txBody>
      </p:sp>
    </p:spTree>
    <p:extLst>
      <p:ext uri="{BB962C8B-B14F-4D97-AF65-F5344CB8AC3E}">
        <p14:creationId xmlns:p14="http://schemas.microsoft.com/office/powerpoint/2010/main" val="3079430919"/>
      </p:ext>
    </p:extLst>
  </p:cSld>
  <p:clrMapOvr>
    <a:masterClrMapping/>
  </p:clrMapOvr>
</p:sld>
</file>

<file path=ppt/theme/theme1.xml><?xml version="1.0" encoding="utf-8"?>
<a:theme xmlns:a="http://schemas.openxmlformats.org/drawingml/2006/main" name="1">
  <a:themeElements>
    <a:clrScheme name="1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1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1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517</TotalTime>
  <Words>614</Words>
  <Application>Microsoft Macintosh PowerPoint</Application>
  <PresentationFormat>全屏显示(4:3)</PresentationFormat>
  <Paragraphs>77</Paragraphs>
  <Slides>5</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5</vt:i4>
      </vt:variant>
    </vt:vector>
  </HeadingPairs>
  <TitlesOfParts>
    <vt:vector size="12" baseType="lpstr">
      <vt:lpstr>黑体</vt:lpstr>
      <vt:lpstr>华文宋体</vt:lpstr>
      <vt:lpstr>Arial</vt:lpstr>
      <vt:lpstr>Calibri</vt:lpstr>
      <vt:lpstr>Times New Roman</vt:lpstr>
      <vt:lpstr>Wingdings</vt:lpstr>
      <vt:lpstr>1</vt:lpstr>
      <vt:lpstr>东南大学公共卫生学院 </vt:lpstr>
      <vt:lpstr>PowerPoint 演示文稿</vt:lpstr>
      <vt:lpstr>PowerPoint 演示文稿</vt:lpstr>
      <vt:lpstr>PowerPoint 演示文稿</vt:lpstr>
      <vt:lpstr>PowerPoint 演示文稿</vt:lpstr>
    </vt:vector>
  </TitlesOfParts>
  <Company>doem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北京工业大学</dc:title>
  <dc:creator>nsfc</dc:creator>
  <cp:lastModifiedBy>Microsoft Office User</cp:lastModifiedBy>
  <cp:revision>69</cp:revision>
  <dcterms:created xsi:type="dcterms:W3CDTF">2006-07-18T00:09:42Z</dcterms:created>
  <dcterms:modified xsi:type="dcterms:W3CDTF">2021-06-29T06:08:59Z</dcterms:modified>
</cp:coreProperties>
</file>